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68.svg" ContentType="image/svg+xml"/>
  <Override PartName="/ppt/media/image70.svg" ContentType="image/svg+xml"/>
  <Override PartName="/ppt/media/image7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6"/>
  </p:notesMasterIdLst>
  <p:handoutMasterIdLst>
    <p:handoutMasterId r:id="rId47"/>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316" r:id="rId22"/>
    <p:sldId id="10170" r:id="rId23"/>
    <p:sldId id="391" r:id="rId24"/>
    <p:sldId id="286" r:id="rId25"/>
    <p:sldId id="293" r:id="rId26"/>
    <p:sldId id="289" r:id="rId27"/>
    <p:sldId id="10171" r:id="rId28"/>
    <p:sldId id="9697" r:id="rId29"/>
    <p:sldId id="9698" r:id="rId30"/>
    <p:sldId id="10164" r:id="rId31"/>
    <p:sldId id="10165" r:id="rId32"/>
    <p:sldId id="437" r:id="rId33"/>
    <p:sldId id="10303" r:id="rId34"/>
    <p:sldId id="10312" r:id="rId35"/>
    <p:sldId id="446" r:id="rId36"/>
    <p:sldId id="10258" r:id="rId37"/>
    <p:sldId id="448" r:id="rId38"/>
    <p:sldId id="10201" r:id="rId39"/>
    <p:sldId id="9495" r:id="rId40"/>
    <p:sldId id="582" r:id="rId41"/>
    <p:sldId id="583" r:id="rId42"/>
    <p:sldId id="10167" r:id="rId43"/>
    <p:sldId id="584" r:id="rId44"/>
    <p:sldId id="48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316"/>
            <p14:sldId id="10170"/>
            <p14:sldId id="391"/>
            <p14:sldId id="286"/>
            <p14:sldId id="293"/>
            <p14:sldId id="289"/>
            <p14:sldId id="10171"/>
            <p14:sldId id="9697"/>
            <p14:sldId id="9698"/>
            <p14:sldId id="10164"/>
            <p14:sldId id="10165"/>
            <p14:sldId id="437"/>
            <p14:sldId id="10303"/>
            <p14:sldId id="10312"/>
            <p14:sldId id="446"/>
            <p14:sldId id="10258"/>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EEA1F1-FBAB-29E2-6BFF-DB9846D4360E}" name="Akshay Arya" initials="AA" userId="S::akshay.arya@skyquestt.com::611a6814-055e-4dec-8773-237e1bf650f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5" autoAdjust="0"/>
    <p:restoredTop sz="94249" autoAdjust="0"/>
  </p:normalViewPr>
  <p:slideViewPr>
    <p:cSldViewPr snapToGrid="0">
      <p:cViewPr varScale="1">
        <p:scale>
          <a:sx n="80" d="100"/>
          <a:sy n="80" d="100"/>
        </p:scale>
        <p:origin x="821"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esProps" Target="presProps.xml"/><Relationship Id="rId49" Type="http://schemas.openxmlformats.org/officeDocument/2006/relationships/viewProps" Target="viewProps.xml"/><Relationship Id="rId50" Type="http://schemas.openxmlformats.org/officeDocument/2006/relationships/theme" Target="theme/theme1.xml"/><Relationship Id="rId51" Type="http://schemas.openxmlformats.org/officeDocument/2006/relationships/tableStyles" Target="tableStyles.xml"/><Relationship Id="rId52" Type="http://schemas.microsoft.com/office/2018/10/relationships/authors" Target="author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https://skyquestt-my.sharepoint.com/personal/prachi_mishra_skyquestt_com/Documents/Desktop/Big%20Data%20Market/CP_Big%20Data%20Market.xlsx" TargetMode="Externa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C:\Users\Akshay%20Arya\Downloads\drggfd.csv" TargetMode="Externa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numRef>
              <c:f>'Microsoft Corporation'!$I$8:$K$8</c:f>
              <c:numCache>
                <c:formatCode>General</c:formatCode>
                <c:ptCount val="3"/>
                <c:pt idx="0">
                  <c:v>2022</c:v>
                </c:pt>
                <c:pt idx="1">
                  <c:v>2023</c:v>
                </c:pt>
                <c:pt idx="2">
                  <c:v>2024</c:v>
                </c:pt>
              </c:numCache>
            </c:numRef>
          </c:cat>
          <c:val>
            <c:numRef>
              <c:f>'Microsoft Corporation'!$I$9:$K$9</c:f>
              <c:numCache>
                <c:formatCode>0.00</c:formatCode>
                <c:ptCount val="3"/>
                <c:pt idx="0">
                  <c:v>198.27</c:v>
                </c:pt>
                <c:pt idx="1">
                  <c:v>211.91499999999999</c:v>
                </c:pt>
                <c:pt idx="2">
                  <c:v>245.12200000000001</c:v>
                </c:pt>
              </c:numCache>
            </c:numRef>
          </c:val>
          <c:extLst>
            <c:ext xmlns:c16="http://schemas.microsoft.com/office/drawing/2014/chart" uri="{C3380CC4-5D6E-409C-BE32-E72D297353CC}">
              <c16:uniqueId val="{00000000-0A4F-498B-B4A9-8A15BD18D97B}"/>
            </c:ext>
          </c:extLst>
        </c:ser>
        <c:dLbls>
          <c:showLegendKey val="0"/>
          <c:showVal val="0"/>
          <c:showCatName val="0"/>
          <c:showSerName val="0"/>
          <c:showPercent val="0"/>
          <c:showBubbleSize val="0"/>
        </c:dLbls>
        <c:gapWidth val="219"/>
        <c:overlap val="-27"/>
        <c:axId val="521009864"/>
        <c:axId val="521013824"/>
      </c:barChart>
      <c:catAx>
        <c:axId val="521009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521013824"/>
        <c:crosses val="autoZero"/>
        <c:auto val="1"/>
        <c:lblAlgn val="ctr"/>
        <c:lblOffset val="100"/>
        <c:noMultiLvlLbl val="0"/>
      </c:catAx>
      <c:valAx>
        <c:axId val="521013824"/>
        <c:scaling>
          <c:orientation val="minMax"/>
        </c:scaling>
        <c:delete val="1"/>
        <c:axPos val="l"/>
        <c:numFmt formatCode="0.00" sourceLinked="1"/>
        <c:majorTickMark val="none"/>
        <c:minorTickMark val="none"/>
        <c:tickLblPos val="nextTo"/>
        <c:crossAx val="521009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B37-4DBA-9343-E9B9793E67B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B37-4DBA-9343-E9B9793E67B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B37-4DBA-9343-E9B9793E67B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B37-4DBA-9343-E9B9793E67B1}"/>
              </c:ext>
            </c:extLst>
          </c:dPt>
          <c:cat>
            <c:strRef>
              <c:f>drggfd!$E$26:$E$29</c:f>
              <c:strCache>
                <c:ptCount val="4"/>
                <c:pt idx="0">
                  <c:v>Segment 1</c:v>
                </c:pt>
                <c:pt idx="1">
                  <c:v>Segment 2</c:v>
                </c:pt>
                <c:pt idx="2">
                  <c:v>Segment 3</c:v>
                </c:pt>
                <c:pt idx="3">
                  <c:v>Segment 4</c:v>
                </c:pt>
              </c:strCache>
            </c:strRef>
          </c:cat>
          <c:val>
            <c:numRef>
              <c:f>drggfd!$F$26:$F$29</c:f>
              <c:numCache>
                <c:formatCode>General</c:formatCode>
                <c:ptCount val="4"/>
                <c:pt idx="0">
                  <c:v>10</c:v>
                </c:pt>
                <c:pt idx="1">
                  <c:v>7</c:v>
                </c:pt>
                <c:pt idx="2">
                  <c:v>4</c:v>
                </c:pt>
                <c:pt idx="3">
                  <c:v>2</c:v>
                </c:pt>
              </c:numCache>
            </c:numRef>
          </c:val>
          <c:extLst>
            <c:ext xmlns:c16="http://schemas.microsoft.com/office/drawing/2014/chart" uri="{C3380CC4-5D6E-409C-BE32-E72D297353CC}">
              <c16:uniqueId val="{00000008-5B37-4DBA-9343-E9B9793E67B1}"/>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18-09-2025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18-09-2025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516FD7-15E5-4D51-AC1F-DE17248223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594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6.png"/><Relationship Id="rId4" Type="http://schemas.microsoft.com/office/2007/relationships/hdphoto" Target="../media/hdphoto5.wdp"/><Relationship Id="rId5" Type="http://schemas.openxmlformats.org/officeDocument/2006/relationships/image" Target="../media/image37.png"/><Relationship Id="rId6"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image" Target="../media/image45.png"/><Relationship Id="rId5" Type="http://schemas.microsoft.com/office/2007/relationships/hdphoto" Target="../media/hdphoto8.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3.png"/><Relationship Id="rId4" Type="http://schemas.microsoft.com/office/2007/relationships/hdphoto" Target="../media/hdphoto6.wdp"/><Relationship Id="rId5" Type="http://schemas.openxmlformats.org/officeDocument/2006/relationships/chart" Target="../charts/char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0.png"/><Relationship Id="rId3" Type="http://schemas.microsoft.com/office/2007/relationships/hdphoto" Target="../media/hdphoto9.wdp"/><Relationship Id="rId4" Type="http://schemas.openxmlformats.org/officeDocument/2006/relationships/chart" Target="../charts/chart5.xml"/><Relationship Id="rId5" Type="http://schemas.openxmlformats.org/officeDocument/2006/relationships/chart" Target="../charts/char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 Id="rId3" Type="http://schemas.microsoft.com/office/2007/relationships/hdphoto" Target="../media/hdphoto10.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microsoft.com/office/2007/relationships/hdphoto" Target="../media/hdphoto11.wdp"/><Relationship Id="rId4" Type="http://schemas.openxmlformats.org/officeDocument/2006/relationships/image" Target="../media/image4.png"/><Relationship Id="rId5" Type="http://schemas.openxmlformats.org/officeDocument/2006/relationships/image" Target="../media/image53.png"/><Relationship Id="rId6" Type="http://schemas.openxmlformats.org/officeDocument/2006/relationships/image" Target="../media/image54.GIF"/><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microsoft.com/office/2007/relationships/hdphoto" Target="../media/hdphoto12.wdp"/><Relationship Id="rId11" Type="http://schemas.openxmlformats.org/officeDocument/2006/relationships/image" Target="../media/image58.png"/><Relationship Id="rId12" Type="http://schemas.microsoft.com/office/2007/relationships/hdphoto" Target="../media/hdphoto13.wdp"/><Relationship Id="rId13" Type="http://schemas.openxmlformats.org/officeDocument/2006/relationships/image" Target="../media/image59.png"/><Relationship Id="rId14" Type="http://schemas.microsoft.com/office/2007/relationships/hdphoto" Target="../media/hdphoto14.wdp"/><Relationship Id="rId15" Type="http://schemas.openxmlformats.org/officeDocument/2006/relationships/image" Target="../media/image60.png"/><Relationship Id="rId16"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 Id="rId3"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4.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5.png"/><Relationship Id="rId7" Type="http://schemas.openxmlformats.org/officeDocument/2006/relationships/hyperlink" Target="https://www.facebook.com/STI4SDG/" TargetMode="External"/><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svg"/><Relationship Id="rId11" Type="http://schemas.openxmlformats.org/officeDocument/2006/relationships/image" Target="../media/image69.png"/><Relationship Id="rId12" Type="http://schemas.openxmlformats.org/officeDocument/2006/relationships/image" Target="../media/image70.svg"/><Relationship Id="rId13" Type="http://schemas.openxmlformats.org/officeDocument/2006/relationships/image" Target="../media/image71.png"/><Relationship Id="rId14" Type="http://schemas.openxmlformats.org/officeDocument/2006/relationships/image" Target="../media/image72.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Vehicle Type: Cars (ICE, BEV, Fuel Cell, Others), Vans (ICE, BEV, Fuel Cell, Others), Other Vehicle Types
By Autonomous Level: Teleoperated, Fully Autonomous
By Component: Hardware (LiDAR Sensors, Cameras, Radars, Connectivity Modules (5G TCUs), Others), Software
By Service: Rental, Station Based
By Application: Passenger Transportation, Goods Transportation
By Region: North America, Europe, Asia-Pacific, Latin America, Middle East &amp; Africa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864113"/>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MARKET OF COMPUTERS</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Institute of Electrical and Electronics Engineers (IEEE)</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Computers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International Telecommunication Union (ITU)</a:t>
                      </a:r>
                    </a:p>
                  </a:txBody>
                  <a:tcPr marL="9525" marR="9525" marT="9525" marB="0" anchor="ctr"/>
                </a:tc>
                <a:tc>
                  <a:txBody>
                    <a:bodyPr/>
                    <a:lstStyle/>
                    <a:p>
                      <a:pPr marL="91440" algn="l" fontAlgn="b"/>
                      <a:r>
                        <a:rPr lang="en-US" sz="1100" kern="1200" dirty="0">
                          <a:solidFill>
                            <a:schemeClr val="dk1"/>
                          </a:solidFill>
                          <a:latin typeface="+mn-lt"/>
                          <a:ea typeface="+mn-ea"/>
                          <a:cs typeface="+mn-cs"/>
                        </a:rPr>
                        <a:t>MIS Quarterly</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International Organization for Standardization (ISO)</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Information Technology</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Computing Technology Industry Association (CompTIA)</a:t>
                      </a:r>
                    </a:p>
                  </a:txBody>
                  <a:tcPr marL="9525" marR="9525" marT="9525" marB="0" anchor="ctr"/>
                </a:tc>
                <a:tc>
                  <a:txBody>
                    <a:bodyPr/>
                    <a:lstStyle/>
                    <a:p>
                      <a:pPr marL="91440" algn="l" fontAlgn="b"/>
                      <a:r>
                        <a:rPr lang="en-US" sz="1100" kern="1200" dirty="0">
                          <a:solidFill>
                            <a:schemeClr val="dk1"/>
                          </a:solidFill>
                          <a:latin typeface="+mn-lt"/>
                          <a:ea typeface="+mn-ea"/>
                          <a:cs typeface="+mn-cs"/>
                        </a:rPr>
                        <a:t>International Journal of Information Management</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National Institute of Standards and Technology (NIST)</a:t>
                      </a:r>
                    </a:p>
                  </a:txBody>
                  <a:tcPr marL="9525" marR="9525" marT="9525" marB="0" anchor="ctr"/>
                </a:tc>
                <a:tc>
                  <a:txBody>
                    <a:bodyPr/>
                    <a:lstStyle/>
                    <a:p>
                      <a:pPr marL="91440" algn="l" fontAlgn="b"/>
                      <a:r>
                        <a:rPr lang="en-US" sz="1100" kern="1200" dirty="0">
                          <a:solidFill>
                            <a:schemeClr val="dk1"/>
                          </a:solidFill>
                          <a:latin typeface="+mn-lt"/>
                          <a:ea typeface="+mn-ea"/>
                          <a:cs typeface="+mn-cs"/>
                        </a:rPr>
                        <a:t>Technovation</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0A83BE23-CEEB-468C-8B45-F8B1CF985F04}"/>
              </a:ext>
            </a:extLst>
          </p:cNvPr>
          <p:cNvSpPr txBox="1">
            <a:spLocks/>
          </p:cNvSpPr>
          <p:nvPr/>
        </p:nvSpPr>
        <p:spPr>
          <a:xfrm>
            <a:off x="438150" y="3552825"/>
            <a:ext cx="732155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400" b="1">
                <a:solidFill>
                  <a:schemeClr val="tx1"/>
                </a:solidFill>
              </a:rPr>
              <a:t>GLOBAL MARKET OF COMPUTERS-</a:t>
            </a:r>
            <a:endParaRPr lang="en-US" sz="1400" b="1" dirty="0">
              <a:solidFill>
                <a:schemeClr val="tx1"/>
              </a:solidFill>
            </a:endParaRPr>
          </a:p>
        </p:txBody>
      </p:sp>
      <p:sp>
        <p:nvSpPr>
          <p:cNvPr id="11" name="TextBox 10">
            <a:extLst>
              <a:ext uri="{FF2B5EF4-FFF2-40B4-BE49-F238E27FC236}">
                <a16:creationId xmlns:a16="http://schemas.microsoft.com/office/drawing/2014/main" id="{DC20E676-2F7E-43D6-A3C8-06592EEEDF00}"/>
              </a:ext>
            </a:extLst>
          </p:cNvPr>
          <p:cNvSpPr txBox="1"/>
          <p:nvPr/>
        </p:nvSpPr>
        <p:spPr>
          <a:xfrm>
            <a:off x="438150" y="3821780"/>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532197"/>
          </a:xfrm>
          <a:prstGeom prst="rect">
            <a:avLst/>
          </a:prstGeom>
          <a:noFill/>
        </p:spPr>
        <p:txBody>
          <a:bodyPr wrap="square">
            <a:spAutoFit/>
          </a:bodyPr>
          <a:lstStyle/>
          <a:p>
            <a:pPr algn="just">
              <a:lnSpc>
                <a:spcPct val="150000"/>
              </a:lnSpc>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Market of Computers is valued at USD 31 Million in 2024, and is expected to reach USD 12 Million by 2032. The market shows a steady CAGR of 2% from 2025 to 2032. Accelerating adoption of AI, edge computing, and remote work drives demand for high-performance, energy-efficient computers; major OEMs and chipmakers compete via innovation, supply-chain resilience, and sustainability; modular designs, integrated security, and cloud-native platforms shape differentiation, while emerging markets and enterprise digitization promise steady growth and increased ecosystem collaboration, global expansion.</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lnSpc>
                <a:spcPct val="150000"/>
              </a:lnSpc>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GLOBAL MARKET OF COMPUTERS SIZE,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31</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420189"/>
            <a:ext cx="5751286" cy="301365"/>
          </a:xfrm>
          <a:prstGeom prst="rect">
            <a:avLst/>
          </a:prstGeom>
          <a:noFill/>
        </p:spPr>
        <p:txBody>
          <a:bodyPr wrap="square">
            <a:spAutoFit/>
          </a:bodyPr>
          <a:lstStyle/>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Advanced semiconductor manufacturing: Rapid innovation in chip design and node scaling accelerates performance, energy efficiency, and cost reductions, enabling widespread adoption of PCs, servers, and edge devices. Investment in fabs, R&amp;D, and packaging technologies supports capacity, supply resilience, and competitive differentiation, powering compute-intensive applications across industries and emerging markets globally.
Cloud infrastructure and services: Scalable cloud platforms, robust data centers, and widespread broadband deliver flexible compute, storage, and managed software that lower barriers and accelerate innovation. Interoperable APIs and global delivery enable manufacturers, developers, and enterprises to deploy applications, optimize costs, and scale computing capabilities across regions and emerging markets.</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GLOBAL MARKET OF COMPUTERS</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GLOBAL MARKET OF COMPUTERS</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31 MILLION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1"/>
            <a:ext cx="6547970" cy="681825"/>
          </a:xfrm>
        </p:spPr>
        <p:txBody>
          <a:bodyPr anchor="t">
            <a:noAutofit/>
          </a:bodyPr>
          <a:lstStyle/>
          <a:p>
            <a:pPr>
              <a:lnSpc>
                <a:spcPct val="100000"/>
              </a:lnSpc>
            </a:pPr>
            <a:r>
              <a:rPr lang="en-US" dirty="0">
                <a:solidFill>
                  <a:schemeClr val="accent1"/>
                </a:solidFill>
              </a:rPr>
              <a:t>MARKET DYNAMICS &amp; OUTLOOK</a:t>
            </a:r>
            <a:r>
              <a:rPr lang="en-IN" dirty="0">
                <a:solidFill>
                  <a:schemeClr val="accent1"/>
                </a:solidFill>
              </a:rPr>
              <a:t>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82750" y="5240344"/>
            <a:ext cx="7321550" cy="1500187"/>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279550" y="510612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482750" y="567496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548342" y="208552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US" dirty="0"/>
              <a:t>MARKET DYNAMICS &amp; OUTLOOK</a:t>
            </a:r>
            <a:r>
              <a:rPr lang="en-IN" dirty="0"/>
              <a:t> </a:t>
            </a:r>
            <a:endParaRPr lang="en-IN" sz="1800" dirty="0"/>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(1/X)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767293984"/>
              </p:ext>
            </p:extLst>
          </p:nvPr>
        </p:nvGraphicFramePr>
        <p:xfrm>
          <a:off x="333828" y="914400"/>
          <a:ext cx="11494377" cy="51286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19095">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convergence of AI workloads and cloud computing is reshaping computer demand, prompting OEMs to optimize designs for performance and efficiency. Leading vendors such as NVIDIA and Intel have released specialized accelerators while Apple and ARM partners push energy efficient architectures for laptops and servers. Enterprises increasingly deploy hybrid cloud strategies with AWS and Microsoft Azure, influencing notebook and datacenter procurement. This trend forces suppliers to prioritize modularity, thermal design, upgradable components to support software evolution and diverse use cases.
Remote work, hybrid learning, and digital collaboration have intensified the need for versatile computer devices, driving laptop innovation. Schools adopted Chromebooks and cloud managed endpoints for remote instruction, while corporations standardized secure notebooks like Dell Latitude and Microsoft Surface to ensure productivity. Video conferencing, virtual desktops, and cloud storage from providers such as Google Workspace and Microsoft productivity suites shape procurement decisions. Manufacturers respond with improved webcams, battery life, security TPM and biometric authentication, and manageability features for remote workforces.
Supply chain resilience and localization are driving computer makers to diversify sourcing and build redundancy across fabs. OEMs such as Apple pursued vertical integration, while manufacturers like Foxconn expanded regional assembly to reduce transit risks. Semiconductor foundries including TSMC and Samsung influence platform choices by prioritizing process nodes. Logistics innovations, buffer inventories and closer collaboration with suppliers for firmware compatibility determine product launch timing, SKU flexibility and the ability to meet enterprise and consumer expectations for availability and certification cycles.
Sustainability mandates and net zero commitments drive design choices emphasizing energy efficiency, repairability, and recyclable materials. Manufacturers like Apple developed disassembly robots while Dell expanded refurbishment and takeback programs to extend device lifecycles. Regulatory frameworks in regions such as the European Union push environmental standards and right to repair considerations, influencing chassis design and modular components. Energy efficient power profiles, low wattage components and supplier audits now feature prominently in procurement criteria for enterprises seeking lower lifecycle environmental impact globally.</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Accelerating AI and Cloud Integration Driving Computer Demand</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8" name="TextBox 7">
            <a:extLst>
              <a:ext uri="{FF2B5EF4-FFF2-40B4-BE49-F238E27FC236}">
                <a16:creationId xmlns:a16="http://schemas.microsoft.com/office/drawing/2014/main" id="{A9906AAD-DA7B-4CE6-BEBE-A0643155DEF3}"/>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(2/X)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964406852"/>
              </p:ext>
            </p:extLst>
          </p:nvPr>
        </p:nvGraphicFramePr>
        <p:xfrm>
          <a:off x="333828" y="914400"/>
          <a:ext cx="11494377" cy="514605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3647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Regulatory mandates and corporate sustainability commitments are forcing computer manufacturers to redesign products for longer lifecycles and repairability. The European Union's ecodesign and right-to-repair measures, along with emerging extended producer responsibility regimes in other jurisdictions, require rethinking materials, modularity, and end-of-life management. Governments and large buyers now prioritize devices that can be serviced and upgraded, prompting OEMs to alter supply chains and product roadmaps to meet compliance and buyer expectations while reducing electronic waste and resource extraction across value chains.
Manufacturers and new entrants are translating regulations into tangible product innovations, exemplified by modular laptops and repair-friendly designs. Companies like Framework champion swappable components, while mainstream vendors have expanded repair programs and parts availability to avoid regulatory friction. Dell's use of closed-loop recycled plastics and initiatives to certify refurbished units show supply chain shifts toward reclaimed materials. Secondary markets and specialist refurbishers amplify these trends, encouraging standardization of modules and connectors so devices remain serviceable across multiple ownership cycles globally.
Supply chains are adapting as designers prioritize repairable assemblies and recyclable materials, compelling suppliers to provide traceable inputs and takeback services. Initiatives like digital product passports aim to record provenance and facilitate remanufacturing, while electronics makers partner with recyclers to reclaim scarce minerals and plastics. Procurement teams increasingly demand proof of circularity from OEMs, shifting supplier selection criteria toward lifecycle performance. The result is deeper collaboration among manufacturers and recyclers to close material loops and reduce dependency on virgin resources.
Commercial models are evolving to embed circularity into revenue streams, with leasing, device-as-a-service, and certified refurbishment becoming mainstream choices for enterprise and public buyers. Providers such as major OEMs have rolled out subscription and takeback offerings to retain lifecycle control, while specialist platforms make refurbished computers acceptable for corporate procurement. These models reduce upfront procurement risk and align with ESG reporting demands, prompting CFOs and IT buyers to favor vendors that can demonstrate repairability, traceability, and robust end-of-life strategies globally.</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Sustainability Regulations and Circular Economy Reshape Computer Manufacturing</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7" name="TextBox 6">
            <a:extLst>
              <a:ext uri="{FF2B5EF4-FFF2-40B4-BE49-F238E27FC236}">
                <a16:creationId xmlns:a16="http://schemas.microsoft.com/office/drawing/2014/main" id="{B85268B5-32ED-459C-AA87-E22AEA28EBDC}"/>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3142256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MARKET OF COMPUTERS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VEHICLE TYPE</a:t>
            </a:r>
          </a:p>
        </p:txBody>
      </p:sp>
      <p:sp>
        <p:nvSpPr>
          <p:cNvPr id="51" name="Rectangle 50"/>
          <p:cNvSpPr/>
          <p:nvPr/>
        </p:nvSpPr>
        <p:spPr>
          <a:xfrm>
            <a:off x="457200"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Cars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Vans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 Vehicle Types</a:t>
            </a:r>
          </a:p>
        </p:txBody>
      </p:sp>
      <p:sp>
        <p:nvSpPr>
          <p:cNvPr id="52" name="Rounded Rectangle 51"/>
          <p:cNvSpPr/>
          <p:nvPr/>
        </p:nvSpPr>
        <p:spPr>
          <a:xfrm>
            <a:off x="2749296" y="1828800"/>
            <a:ext cx="2109216" cy="274320"/>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AUTONOMOUS LEVEL</a:t>
            </a:r>
          </a:p>
        </p:txBody>
      </p:sp>
      <p:sp>
        <p:nvSpPr>
          <p:cNvPr id="53" name="Rectangle 52"/>
          <p:cNvSpPr/>
          <p:nvPr/>
        </p:nvSpPr>
        <p:spPr>
          <a:xfrm>
            <a:off x="2749296"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Teleoperated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Fully Autonomous</a:t>
            </a:r>
          </a:p>
        </p:txBody>
      </p:sp>
      <p:sp>
        <p:nvSpPr>
          <p:cNvPr id="54" name="Rounded Rectangle 53"/>
          <p:cNvSpPr/>
          <p:nvPr/>
        </p:nvSpPr>
        <p:spPr>
          <a:xfrm>
            <a:off x="5041392" y="1828800"/>
            <a:ext cx="2109216" cy="274320"/>
          </a:xfrm>
          <a:prstGeom prst="roundRect">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COMPONENT</a:t>
            </a:r>
          </a:p>
        </p:txBody>
      </p:sp>
      <p:sp>
        <p:nvSpPr>
          <p:cNvPr id="55" name="Rectangle 54"/>
          <p:cNvSpPr/>
          <p:nvPr/>
        </p:nvSpPr>
        <p:spPr>
          <a:xfrm>
            <a:off x="5041392"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Hardware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Software</a:t>
            </a:r>
          </a:p>
        </p:txBody>
      </p:sp>
      <p:sp>
        <p:nvSpPr>
          <p:cNvPr id="56" name="Rounded Rectangle 55"/>
          <p:cNvSpPr/>
          <p:nvPr/>
        </p:nvSpPr>
        <p:spPr>
          <a:xfrm>
            <a:off x="7333488" y="1828800"/>
            <a:ext cx="2109216" cy="274320"/>
          </a:xfrm>
          <a:prstGeom prst="roundRect">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SERVICE</a:t>
            </a:r>
          </a:p>
        </p:txBody>
      </p:sp>
      <p:sp>
        <p:nvSpPr>
          <p:cNvPr id="57" name="Rectangle 56"/>
          <p:cNvSpPr/>
          <p:nvPr/>
        </p:nvSpPr>
        <p:spPr>
          <a:xfrm>
            <a:off x="7333488"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Rental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Station Based</a:t>
            </a:r>
          </a:p>
        </p:txBody>
      </p:sp>
      <p:sp>
        <p:nvSpPr>
          <p:cNvPr id="58" name="Rounded Rectangle 57"/>
          <p:cNvSpPr/>
          <p:nvPr/>
        </p:nvSpPr>
        <p:spPr>
          <a:xfrm>
            <a:off x="9625584" y="1828800"/>
            <a:ext cx="2109216" cy="274320"/>
          </a:xfrm>
          <a:prstGeom prst="roundRect">
            <a:avLst/>
          </a:prstGeom>
          <a:solidFill>
            <a:srgbClr val="F87884"/>
          </a:solidFill>
          <a:ln>
            <a:solidFill>
              <a:srgbClr val="F87884"/>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9" name="Rectangle 58"/>
          <p:cNvSpPr/>
          <p:nvPr/>
        </p:nvSpPr>
        <p:spPr>
          <a:xfrm>
            <a:off x="9625584"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Passenger Transportation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Goods Transportation</a:t>
            </a:r>
          </a:p>
        </p:txBody>
      </p:sp>
      <p:sp>
        <p:nvSpPr>
          <p:cNvPr id="60" name="Rounded Rectangle 59"/>
          <p:cNvSpPr/>
          <p:nvPr/>
        </p:nvSpPr>
        <p:spPr>
          <a:xfrm>
            <a:off x="5041392" y="2964484"/>
            <a:ext cx="2109216" cy="274320"/>
          </a:xfrm>
          <a:prstGeom prst="roundRect">
            <a:avLst/>
          </a:prstGeom>
          <a:solidFill>
            <a:srgbClr val="7F7F7F"/>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REGION</a:t>
            </a:r>
          </a:p>
        </p:txBody>
      </p:sp>
      <p:sp>
        <p:nvSpPr>
          <p:cNvPr id="61" name="Rectangle 60"/>
          <p:cNvSpPr/>
          <p:nvPr/>
        </p:nvSpPr>
        <p:spPr>
          <a:xfrm>
            <a:off x="5041392" y="3238804"/>
            <a:ext cx="2109216" cy="123444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North America</a:t>
            </a:r>
          </a:p>
          <a:p>
            <a:pPr algn="l" marL="190500" indent="-190500">
              <a:marL val="635000"/>
              <a:indent val="-241300"/>
              <a:buChar char="○"/>
              <a:buFont typeface="Symbol"/>
              <a:buClr>
                <a:srgbClr val="000000"/>
              </a:buClr>
              <a:spcAft>
                <a:spcPts val="600"/>
              </a:spcAft>
              <a:lnSpc>
                <a:spcPts val="1800"/>
              </a:lnSpc>
            </a:pPr>
            <a:r>
              <a:rPr sz="1000">
                <a:solidFill>
                  <a:srgbClr val="000000"/>
                </a:solidFill>
              </a:rPr>
              <a:t>Europe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Asia-Pacific</a:t>
            </a:r>
          </a:p>
          <a:p>
            <a:pPr algn="l" marL="190500" indent="-190500">
              <a:marL val="635000"/>
              <a:indent val="-241300"/>
              <a:buChar char="○"/>
              <a:buFont typeface="Symbol"/>
              <a:buClr>
                <a:srgbClr val="000000"/>
              </a:buClr>
              <a:spcAft>
                <a:spcPts val="600"/>
              </a:spcAft>
              <a:lnSpc>
                <a:spcPts val="1800"/>
              </a:lnSpc>
            </a:pPr>
            <a:r>
              <a:rPr sz="1000">
                <a:solidFill>
                  <a:srgbClr val="000000"/>
                </a:solidFill>
              </a:rPr>
              <a:t>Latin America</a:t>
            </a:r>
          </a:p>
          <a:p>
            <a:pPr algn="l" marL="190500" indent="-190500">
              <a:marL val="635000"/>
              <a:indent val="-241300"/>
              <a:buChar char="○"/>
              <a:buFont typeface="Symbol"/>
              <a:buClr>
                <a:srgbClr val="000000"/>
              </a:buClr>
              <a:spcAft>
                <a:spcPts val="600"/>
              </a:spcAft>
              <a:lnSpc>
                <a:spcPts val="1800"/>
              </a:lnSpc>
            </a:pPr>
            <a:r>
              <a:rPr sz="1000">
                <a:solidFill>
                  <a:srgbClr val="000000"/>
                </a:solidFill>
              </a:rPr>
              <a:t>Middle East &amp; Africa</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RESTRAINTS &amp; CHALLENGES [1/X]</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543806729"/>
              </p:ext>
            </p:extLst>
          </p:nvPr>
        </p:nvGraphicFramePr>
        <p:xfrm>
          <a:off x="333828" y="914400"/>
          <a:ext cx="11494377" cy="511379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8150">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675641">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Persistent supply chain disruptions and semiconductor shortages have become a primary restraint on the computers market, undermining manufacturing continuity and product availability worldwide. Component lead times lengthen, suppliers prioritize high margin segments, and original equipment manufacturers adjust production schedules. Prominent vendors such as Apple, Dell, and HP have reported constrained shipments and delayed product launches due to constrained component access, highlighting fragility of global sourcing strategies and heavy dependence on specialized chip fabrication capacity concentrated in a few geographic regions.
Geopolitical tensions and export controls exacerbate existing supply limitations, creating regulatory uncertainty for computer manufacturers and suppliers across diverse markets. Export restrictions targeting advanced chips and equipment have complicated sourcing decisions and led firms to diversify supplier portfolios and consider reshoring or nearshoring alternatives. Real world cases include restrictions affecting prominent firms and foundries, prompting shifts in procurement and investments in domestic fabrication and alternative supply routes, yet policy unpredictability continues to hinder long term planning and capital allocation decisions.
Escalating component costs and constrained fabrication capacity place pressure on manufacturers' margins and influence product pricing strategies across the computing industry. Limited access to advanced nodes increases reliance on a small group of dominant foundries and raises bargaining power for upstream suppliers. Firms like TSMC and Samsung signaled capacity expansion plans, yet lead times and capital intensity slow relief. Consequently vendors must balance product feature roadmaps with profitability targets while managing customer expectations amid persistent supply tightness and inventory constraints.
Environmental regulations and increasing scrutiny over electronic waste handling add compliance burdens that constrain production flexibility and sourcing choices for computer makers. Requirements for recyclability, restricted substances, and supplier due diligence push firms to redesign products and vet supply chains thoroughly. Brands such as Apple and Dell emphasize circularity and takeback programs, yet these initiatives require coordination with component suppliers and recyclers. The resulting complexity raises operational costs, prolongs qualification cycles, and limits rapid substitutions during acute shortages of components.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Supply chain disruptions and semiconductor shortages constrain global computers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6" name="TextBox 5">
            <a:extLst>
              <a:ext uri="{FF2B5EF4-FFF2-40B4-BE49-F238E27FC236}">
                <a16:creationId xmlns:a16="http://schemas.microsoft.com/office/drawing/2014/main" id="{43AA30CA-B295-4CA1-B6C9-09A77D9DD495}"/>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market restraints and challenges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589055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endParaRPr lang="en-IN" dirty="0"/>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MARKET OF COMPUTERS-</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2908023"/>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GLOBAL MARKET OF COMPUTERS-</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Vehicle Type
By Autonomous Level
By Component
By Service
By Application
By Region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89832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MARKET OF COMPUTERS SIZE,  BY VEHICLE TYPE, 2019-2032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3152775" y="6105561"/>
            <a:ext cx="8772872"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41148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GLOBAL MARKET OF COMPUTERS-</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497324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MARKET OF COMPUTERS: REGIONAL ANALYSIS, 2019-2032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VEHICLE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MARKET OF COMPUTERS SIZE,  BY VEHICLE TYPE, 2019-2032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41148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MARKET OF COMPUTERS SIZE,  BY VEHICLE TYPE, 2019-2032 (USD MILLION)</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41148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MARKET OF COMPUTERS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LANDSCAPE</a:t>
            </a:r>
            <a:br>
              <a:rPr lang="en-US" sz="3200" dirty="0">
                <a:solidFill>
                  <a:schemeClr val="accent1"/>
                </a:solidFill>
              </a:rPr>
            </a:br>
            <a:r>
              <a:rPr lang="en-US" sz="1800" b="1" dirty="0">
                <a:solidFill>
                  <a:schemeClr val="tx1"/>
                </a:solidFill>
                <a:latin typeface="+mn-lt"/>
              </a:rPr>
              <a:t>Competitive Dashboard</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948153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15A8B-D17A-8011-4532-45445AE47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75DF2-29FC-CCCC-88DE-2A755BF01495}"/>
              </a:ext>
            </a:extLst>
          </p:cNvPr>
          <p:cNvSpPr>
            <a:spLocks noGrp="1"/>
          </p:cNvSpPr>
          <p:nvPr>
            <p:ph type="title"/>
          </p:nvPr>
        </p:nvSpPr>
        <p:spPr/>
        <p:txBody>
          <a:bodyPr/>
          <a:lstStyle/>
          <a:p>
            <a:r>
              <a:rPr lang="en-IN" dirty="0"/>
              <a:t>COMPETITIVE LANDSCAPE</a:t>
            </a:r>
          </a:p>
        </p:txBody>
      </p:sp>
      <p:pic>
        <p:nvPicPr>
          <p:cNvPr id="4" name="Picture 3">
            <a:extLst>
              <a:ext uri="{FF2B5EF4-FFF2-40B4-BE49-F238E27FC236}">
                <a16:creationId xmlns:a16="http://schemas.microsoft.com/office/drawing/2014/main" id="{BE5F54B6-B152-3159-7683-CD2B854730A8}"/>
              </a:ext>
            </a:extLst>
          </p:cNvPr>
          <p:cNvPicPr>
            <a:picLocks noChangeAspect="1"/>
          </p:cNvPicPr>
          <p:nvPr/>
        </p:nvPicPr>
        <p:blipFill>
          <a:blip r:embed="rId2"/>
          <a:srcRect b="7817"/>
          <a:stretch>
            <a:fillRect/>
          </a:stretch>
        </p:blipFill>
        <p:spPr>
          <a:xfrm>
            <a:off x="606966" y="1020932"/>
            <a:ext cx="5489034" cy="2703344"/>
          </a:xfrm>
          <a:prstGeom prst="rect">
            <a:avLst/>
          </a:prstGeom>
        </p:spPr>
      </p:pic>
      <p:sp>
        <p:nvSpPr>
          <p:cNvPr id="5" name="TextBox 16">
            <a:extLst>
              <a:ext uri="{FF2B5EF4-FFF2-40B4-BE49-F238E27FC236}">
                <a16:creationId xmlns:a16="http://schemas.microsoft.com/office/drawing/2014/main" id="{DB26F746-7CFA-6A52-BCBD-FE7F3ACAC72A}"/>
              </a:ext>
            </a:extLst>
          </p:cNvPr>
          <p:cNvSpPr txBox="1"/>
          <p:nvPr/>
        </p:nvSpPr>
        <p:spPr>
          <a:xfrm>
            <a:off x="732379" y="1507632"/>
            <a:ext cx="2315914" cy="427681"/>
          </a:xfrm>
          <a:prstGeom prst="rect">
            <a:avLst/>
          </a:prstGeom>
          <a:solidFill>
            <a:srgbClr val="FFFFFF"/>
          </a:solidFill>
          <a:ln w="12700">
            <a:miter lim="400000"/>
          </a:ln>
        </p:spPr>
        <p:txBody>
          <a:bodyPr wrap="square" lIns="22860" rIns="22860">
            <a:spAutoFit/>
          </a:bodyPr>
          <a:lstStyle/>
          <a:p>
            <a:pPr>
              <a:lnSpc>
                <a:spcPct val="150000"/>
              </a:lnSpc>
              <a:defRPr sz="2000">
                <a:solidFill>
                  <a:srgbClr val="000000"/>
                </a:solidFill>
                <a:latin typeface="Poppins Medium"/>
                <a:ea typeface="Poppins Medium"/>
                <a:cs typeface="Poppins Medium"/>
                <a:sym typeface="Poppins Medium"/>
              </a:defRPr>
            </a:pPr>
            <a:r>
              <a:rPr sz="500" dirty="0">
                <a:solidFill>
                  <a:srgbClr val="000000"/>
                </a:solidFill>
                <a:latin typeface="+mj-lt"/>
                <a:ea typeface="Cambria" panose="02040503050406030204" pitchFamily="18" charset="0"/>
                <a:cs typeface="Poppins Medium"/>
                <a:sym typeface="Poppins Medium"/>
              </a:rPr>
              <a:t>The following figure represents the market positioning of  Global Market of Computers  players for the year 2024. The market positioning of the leading player is done considering the following points:</a:t>
            </a:r>
            <a:r>
              <a:rPr lang="en-US" sz="500" dirty="0">
                <a:solidFill>
                  <a:srgbClr val="000000"/>
                </a:solidFill>
                <a:latin typeface="+mj-lt"/>
                <a:ea typeface="Cambria" panose="02040503050406030204" pitchFamily="18" charset="0"/>
                <a:cs typeface="Poppins Medium"/>
                <a:sym typeface="Poppins Medium"/>
              </a:rPr>
              <a:t/>
            </a:r>
            <a:r>
              <a:rPr lang="en-US" sz="500" b="1" dirty="0">
                <a:solidFill>
                  <a:srgbClr val="7340CC"/>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IN"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endParaRPr sz="500" dirty="0">
              <a:solidFill>
                <a:srgbClr val="000000"/>
              </a:solidFill>
              <a:latin typeface="+mj-lt"/>
              <a:ea typeface="Cambria" panose="02040503050406030204" pitchFamily="18" charset="0"/>
              <a:cs typeface="Poppins Medium"/>
              <a:sym typeface="Calibri" panose="020F0502020204030204"/>
            </a:endParaRPr>
          </a:p>
        </p:txBody>
      </p:sp>
      <p:pic>
        <p:nvPicPr>
          <p:cNvPr id="7" name="Picture 6">
            <a:extLst>
              <a:ext uri="{FF2B5EF4-FFF2-40B4-BE49-F238E27FC236}">
                <a16:creationId xmlns:a16="http://schemas.microsoft.com/office/drawing/2014/main" id="{082E6D5D-5CEF-5EEA-0B07-39F17B7A732F}"/>
              </a:ext>
            </a:extLst>
          </p:cNvPr>
          <p:cNvPicPr>
            <a:picLocks noChangeAspect="1"/>
          </p:cNvPicPr>
          <p:nvPr/>
        </p:nvPicPr>
        <p:blipFill>
          <a:blip r:embed="rId3"/>
          <a:srcRect b="7308"/>
          <a:stretch>
            <a:fillRect/>
          </a:stretch>
        </p:blipFill>
        <p:spPr>
          <a:xfrm>
            <a:off x="6310988" y="1020930"/>
            <a:ext cx="5458871" cy="2703345"/>
          </a:xfrm>
          <a:prstGeom prst="rect">
            <a:avLst/>
          </a:prstGeom>
        </p:spPr>
      </p:pic>
      <p:pic>
        <p:nvPicPr>
          <p:cNvPr id="8" name="Picture 7">
            <a:extLst>
              <a:ext uri="{FF2B5EF4-FFF2-40B4-BE49-F238E27FC236}">
                <a16:creationId xmlns:a16="http://schemas.microsoft.com/office/drawing/2014/main" id="{5A1955FE-FB05-2B6C-1F60-FAD3D0D92568}"/>
              </a:ext>
            </a:extLst>
          </p:cNvPr>
          <p:cNvPicPr>
            <a:picLocks noChangeAspect="1"/>
          </p:cNvPicPr>
          <p:nvPr/>
        </p:nvPicPr>
        <p:blipFill>
          <a:blip r:embed="rId4"/>
          <a:srcRect b="11579"/>
          <a:stretch>
            <a:fillRect/>
          </a:stretch>
        </p:blipFill>
        <p:spPr>
          <a:xfrm>
            <a:off x="606966" y="3919708"/>
            <a:ext cx="5489034" cy="2433468"/>
          </a:xfrm>
          <a:prstGeom prst="rect">
            <a:avLst/>
          </a:prstGeom>
        </p:spPr>
      </p:pic>
      <p:pic>
        <p:nvPicPr>
          <p:cNvPr id="10" name="Picture 9">
            <a:extLst>
              <a:ext uri="{FF2B5EF4-FFF2-40B4-BE49-F238E27FC236}">
                <a16:creationId xmlns:a16="http://schemas.microsoft.com/office/drawing/2014/main" id="{8D065731-CEC4-FBCA-EBC9-8CDF226F5E79}"/>
              </a:ext>
            </a:extLst>
          </p:cNvPr>
          <p:cNvPicPr>
            <a:picLocks noChangeAspect="1"/>
          </p:cNvPicPr>
          <p:nvPr/>
        </p:nvPicPr>
        <p:blipFill>
          <a:blip r:embed="rId5"/>
          <a:srcRect b="10281"/>
          <a:stretch>
            <a:fillRect/>
          </a:stretch>
        </p:blipFill>
        <p:spPr>
          <a:xfrm>
            <a:off x="6310988" y="3919704"/>
            <a:ext cx="5366662" cy="2433467"/>
          </a:xfrm>
          <a:prstGeom prst="rect">
            <a:avLst/>
          </a:prstGeom>
        </p:spPr>
      </p:pic>
    </p:spTree>
    <p:extLst>
      <p:ext uri="{BB962C8B-B14F-4D97-AF65-F5344CB8AC3E}">
        <p14:creationId xmlns:p14="http://schemas.microsoft.com/office/powerpoint/2010/main" val="2609631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64009005"/>
              </p:ext>
            </p:extLst>
          </p:nvPr>
        </p:nvGraphicFramePr>
        <p:xfrm>
          <a:off x="463127" y="1220507"/>
          <a:ext cx="11271673" cy="455492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164,000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391.04 billion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Industry Type</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1976</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MARKET OF COMPUTERS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54357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A7FF3-16E5-0DF8-1551-309973618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48073-DC4D-46C7-218F-1170AE50FB8D}"/>
              </a:ext>
            </a:extLst>
          </p:cNvPr>
          <p:cNvSpPr>
            <a:spLocks noGrp="1"/>
          </p:cNvSpPr>
          <p:nvPr>
            <p:ph type="title"/>
          </p:nvPr>
        </p:nvSpPr>
        <p:spPr/>
        <p:txBody>
          <a:bodyPr>
            <a:normAutofit/>
          </a:bodyPr>
          <a:lstStyle/>
          <a:p>
            <a:r>
              <a:rPr lang="en-IN" sz="1800" b="1" dirty="0">
                <a:latin typeface="Poppins"/>
              </a:rPr>
              <a:t>APPLE INC. - COMPANY OVERVIEW</a:t>
            </a:r>
            <a:r>
              <a:rPr lang="en-US" b="1" dirty="0"/>
              <a:t/>
            </a:r>
          </a:p>
        </p:txBody>
      </p:sp>
      <p:graphicFrame>
        <p:nvGraphicFramePr>
          <p:cNvPr id="8" name="Table 9">
            <a:extLst>
              <a:ext uri="{FF2B5EF4-FFF2-40B4-BE49-F238E27FC236}">
                <a16:creationId xmlns:a16="http://schemas.microsoft.com/office/drawing/2014/main" id="{80FCC106-CABE-BEDA-A98A-F24ABE3C57AD}"/>
              </a:ext>
            </a:extLst>
          </p:cNvPr>
          <p:cNvGraphicFramePr/>
          <p:nvPr>
            <p:extLst>
              <p:ext uri="{D42A27DB-BD31-4B8C-83A1-F6EECF244321}">
                <p14:modId xmlns:p14="http://schemas.microsoft.com/office/powerpoint/2010/main" val="1627603488"/>
              </p:ext>
            </p:extLst>
          </p:nvPr>
        </p:nvGraphicFramePr>
        <p:xfrm>
          <a:off x="695323" y="1242561"/>
          <a:ext cx="4154904" cy="2527943"/>
        </p:xfrm>
        <a:graphic>
          <a:graphicData uri="http://schemas.openxmlformats.org/drawingml/2006/table">
            <a:tbl>
              <a:tblPr firstRow="1" bandRow="1">
                <a:tableStyleId>{74C1A8A3-306A-4EB7-A6B1-4F7E0EB9C5D6}</a:tableStyleId>
              </a:tblPr>
              <a:tblGrid>
                <a:gridCol w="1938291">
                  <a:extLst>
                    <a:ext uri="{9D8B030D-6E8A-4147-A177-3AD203B41FA5}">
                      <a16:colId xmlns:a16="http://schemas.microsoft.com/office/drawing/2014/main" val="20000"/>
                    </a:ext>
                  </a:extLst>
                </a:gridCol>
                <a:gridCol w="2216613">
                  <a:extLst>
                    <a:ext uri="{9D8B030D-6E8A-4147-A177-3AD203B41FA5}">
                      <a16:colId xmlns:a16="http://schemas.microsoft.com/office/drawing/2014/main" val="20001"/>
                    </a:ext>
                  </a:extLst>
                </a:gridCol>
              </a:tblGrid>
              <a:tr h="688119">
                <a:tc gridSpan="2">
                  <a:txBody>
                    <a:bodyPr/>
                    <a:lstStyle/>
                    <a:p>
                      <a:pPr marL="108000" algn="l" defTabSz="1259840"/>
                      <a:endParaRPr lang="en-US" sz="1200" b="1" dirty="0">
                        <a:solidFill>
                          <a:schemeClr val="bg1"/>
                        </a:solidFill>
                        <a:latin typeface="Poppins" panose="00000500000000000000" pitchFamily="2" charset="0"/>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indent="26035" algn="ctr" defTabSz="2438400" hangingPunct="1">
                        <a:spcBef>
                          <a:spcPts val="200"/>
                        </a:spcBef>
                        <a:defRPr/>
                      </a:pPr>
                      <a:endParaRPr lang="en-IN" sz="220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extLst>
                  <a:ext uri="{0D108BD9-81ED-4DB2-BD59-A6C34878D82A}">
                    <a16:rowId xmlns:a16="http://schemas.microsoft.com/office/drawing/2014/main" val="3798553887"/>
                  </a:ext>
                </a:extLst>
              </a:tr>
              <a:tr h="349246">
                <a:tc>
                  <a:txBody>
                    <a:bodyPr/>
                    <a:lstStyle/>
                    <a:p>
                      <a:pPr marL="93663" indent="0" algn="l" defTabSz="1259840" rtl="0" eaLnBrk="1" latinLnBrk="0" hangingPunct="1">
                        <a:spcBef>
                          <a:spcPts val="0"/>
                        </a:spcBef>
                      </a:pPr>
                      <a:r>
                        <a:rPr sz="1050" b="1" kern="1200">
                          <a:solidFill>
                            <a:schemeClr val="dk1"/>
                          </a:solidFill>
                          <a:latin typeface="Poppins" panose="00000500000000000000" pitchFamily="2" charset="0"/>
                          <a:ea typeface="+mn-ea"/>
                          <a:cs typeface="Poppins" panose="00000500000000000000" pitchFamily="2" charset="0"/>
                          <a:sym typeface="Poppins Medium"/>
                        </a:rPr>
                        <a:t>Established</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1976</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297202">
                <a:tc>
                  <a:txBody>
                    <a:bodyPr/>
                    <a:lstStyle/>
                    <a:p>
                      <a:pPr marL="93663" indent="0" algn="l" defTabSz="1259840" rtl="0" eaLnBrk="1" latinLnBrk="0" hangingPunct="1">
                        <a:spcBef>
                          <a:spcPts val="0"/>
                        </a:spcBef>
                      </a:pPr>
                      <a:r>
                        <a:rPr sz="1050" b="1" kern="1200" dirty="0">
                          <a:solidFill>
                            <a:schemeClr val="dk1"/>
                          </a:solidFill>
                          <a:latin typeface="Poppins" panose="00000500000000000000" pitchFamily="2" charset="0"/>
                          <a:ea typeface="+mn-ea"/>
                          <a:cs typeface="Poppins" panose="00000500000000000000" pitchFamily="2" charset="0"/>
                          <a:sym typeface="Poppins Medium"/>
                        </a:rPr>
                        <a:t>Headquarter</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United States</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297202">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Ownership</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55911883"/>
                  </a:ext>
                </a:extLst>
              </a:tr>
              <a:tr h="301770">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Revenue (US$)- 2024</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391.04 billion</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No. of Employees (2024)</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mn-lt"/>
                        </a:rPr>
                        <a:t>164,000</a:t>
                      </a:r>
                      <a:endParaRPr lang="en-IN" sz="1050" dirty="0">
                        <a:latin typeface="+mn-lt"/>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a:solidFill>
                            <a:schemeClr val="dk1"/>
                          </a:solidFill>
                          <a:latin typeface="Poppins" panose="00000500000000000000" pitchFamily="2" charset="0"/>
                          <a:ea typeface="+mn-ea"/>
                          <a:cs typeface="Poppins" panose="00000500000000000000" pitchFamily="2" charset="0"/>
                          <a:sym typeface="Poppins Medium"/>
                        </a:rPr>
                        <a:t>Website</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050" dirty="0">
                          <a:latin typeface="+mn-lt"/>
                        </a:rPr>
                        <a:t>apple.com</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326748"/>
                  </a:ext>
                </a:extLst>
              </a:tr>
            </a:tbl>
          </a:graphicData>
        </a:graphic>
      </p:graphicFrame>
      <p:graphicFrame>
        <p:nvGraphicFramePr>
          <p:cNvPr id="12" name="Table 3">
            <a:extLst>
              <a:ext uri="{FF2B5EF4-FFF2-40B4-BE49-F238E27FC236}">
                <a16:creationId xmlns:a16="http://schemas.microsoft.com/office/drawing/2014/main" id="{A35D9396-4E43-C1D6-4FF1-6833DE1E7780}"/>
              </a:ext>
            </a:extLst>
          </p:cNvPr>
          <p:cNvGraphicFramePr>
            <a:graphicFrameLocks noGrp="1"/>
          </p:cNvGraphicFramePr>
          <p:nvPr>
            <p:extLst>
              <p:ext uri="{D42A27DB-BD31-4B8C-83A1-F6EECF244321}">
                <p14:modId xmlns:p14="http://schemas.microsoft.com/office/powerpoint/2010/main" val="1886788950"/>
              </p:ext>
            </p:extLst>
          </p:nvPr>
        </p:nvGraphicFramePr>
        <p:xfrm>
          <a:off x="695322" y="4127818"/>
          <a:ext cx="10931661" cy="1582853"/>
        </p:xfrm>
        <a:graphic>
          <a:graphicData uri="http://schemas.openxmlformats.org/drawingml/2006/table">
            <a:tbl>
              <a:tblPr firstRow="1" bandRow="1">
                <a:tableStyleId>{5C22544A-7EE6-4342-B048-85BDC9FD1C3A}</a:tableStyleId>
              </a:tblPr>
              <a:tblGrid>
                <a:gridCol w="3508218">
                  <a:extLst>
                    <a:ext uri="{9D8B030D-6E8A-4147-A177-3AD203B41FA5}">
                      <a16:colId xmlns:a16="http://schemas.microsoft.com/office/drawing/2014/main" val="20000"/>
                    </a:ext>
                  </a:extLst>
                </a:gridCol>
                <a:gridCol w="7423443">
                  <a:extLst>
                    <a:ext uri="{9D8B030D-6E8A-4147-A177-3AD203B41FA5}">
                      <a16:colId xmlns:a16="http://schemas.microsoft.com/office/drawing/2014/main" val="20001"/>
                    </a:ext>
                  </a:extLst>
                </a:gridCol>
              </a:tblGrid>
              <a:tr h="331439">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PRODUCT/SERVICE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PRODUCT/SERVICE 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251414">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50000"/>
                        </a:lnSpc>
                      </a:pPr>
                      <a:endParaRPr lang="en-US" sz="900" dirty="0"/>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3" name="Rectangle 12">
            <a:extLst>
              <a:ext uri="{FF2B5EF4-FFF2-40B4-BE49-F238E27FC236}">
                <a16:creationId xmlns:a16="http://schemas.microsoft.com/office/drawing/2014/main" id="{668BFAC4-1F2F-05B9-1412-E6C86F139499}"/>
              </a:ext>
            </a:extLst>
          </p:cNvPr>
          <p:cNvSpPr/>
          <p:nvPr/>
        </p:nvSpPr>
        <p:spPr>
          <a:xfrm>
            <a:off x="4952863" y="924120"/>
            <a:ext cx="6674122"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Company Overview">
            <a:extLst>
              <a:ext uri="{FF2B5EF4-FFF2-40B4-BE49-F238E27FC236}">
                <a16:creationId xmlns:a16="http://schemas.microsoft.com/office/drawing/2014/main" id="{1A424E10-5483-6500-9138-30799E1AB951}"/>
              </a:ext>
            </a:extLst>
          </p:cNvPr>
          <p:cNvSpPr txBox="1"/>
          <p:nvPr/>
        </p:nvSpPr>
        <p:spPr>
          <a:xfrm>
            <a:off x="7780839" y="933263"/>
            <a:ext cx="990385"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OVERVIEW</a:t>
            </a:r>
          </a:p>
        </p:txBody>
      </p:sp>
      <p:sp>
        <p:nvSpPr>
          <p:cNvPr id="16" name="Rectangle 15">
            <a:extLst>
              <a:ext uri="{FF2B5EF4-FFF2-40B4-BE49-F238E27FC236}">
                <a16:creationId xmlns:a16="http://schemas.microsoft.com/office/drawing/2014/main" id="{28682D1A-EF00-39C7-7386-F43FA25C9456}"/>
              </a:ext>
            </a:extLst>
          </p:cNvPr>
          <p:cNvSpPr/>
          <p:nvPr/>
        </p:nvSpPr>
        <p:spPr>
          <a:xfrm>
            <a:off x="685991" y="924119"/>
            <a:ext cx="4154903"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7" name="Company Overview">
            <a:extLst>
              <a:ext uri="{FF2B5EF4-FFF2-40B4-BE49-F238E27FC236}">
                <a16:creationId xmlns:a16="http://schemas.microsoft.com/office/drawing/2014/main" id="{4AEF8D90-B701-7271-2B0F-2C399D5AC5BB}"/>
              </a:ext>
            </a:extLst>
          </p:cNvPr>
          <p:cNvSpPr txBox="1"/>
          <p:nvPr/>
        </p:nvSpPr>
        <p:spPr>
          <a:xfrm>
            <a:off x="1803739" y="951152"/>
            <a:ext cx="2099663"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prstClr val="white"/>
                </a:solidFill>
                <a:effectLst/>
                <a:uLnTx/>
                <a:uFillTx/>
                <a:latin typeface="Poppins bold"/>
                <a:ea typeface="+mn-ea"/>
                <a:cs typeface="Poppins Medium" panose="00000600000000000000" pitchFamily="2" charset="0"/>
              </a:rPr>
              <a:t>COMPANY AT A GLANCE</a:t>
            </a:r>
          </a:p>
        </p:txBody>
      </p:sp>
      <p:sp>
        <p:nvSpPr>
          <p:cNvPr id="19" name="Rectangle 18">
            <a:extLst>
              <a:ext uri="{FF2B5EF4-FFF2-40B4-BE49-F238E27FC236}">
                <a16:creationId xmlns:a16="http://schemas.microsoft.com/office/drawing/2014/main" id="{677B0E1D-7533-AB9C-86AA-77AB31BA75B0}"/>
              </a:ext>
            </a:extLst>
          </p:cNvPr>
          <p:cNvSpPr/>
          <p:nvPr/>
        </p:nvSpPr>
        <p:spPr>
          <a:xfrm>
            <a:off x="685991" y="3837553"/>
            <a:ext cx="10931661" cy="290266"/>
          </a:xfrm>
          <a:prstGeom prst="rect">
            <a:avLst/>
          </a:prstGeom>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20" name="Company Overview">
            <a:extLst>
              <a:ext uri="{FF2B5EF4-FFF2-40B4-BE49-F238E27FC236}">
                <a16:creationId xmlns:a16="http://schemas.microsoft.com/office/drawing/2014/main" id="{551236FD-706E-7069-B798-DEE00537D9DD}"/>
              </a:ext>
            </a:extLst>
          </p:cNvPr>
          <p:cNvSpPr txBox="1"/>
          <p:nvPr/>
        </p:nvSpPr>
        <p:spPr>
          <a:xfrm>
            <a:off x="4840894" y="3863930"/>
            <a:ext cx="2636670"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PRODUCT/SERVICE PORTFOLIO</a:t>
            </a:r>
          </a:p>
        </p:txBody>
      </p:sp>
      <p:sp>
        <p:nvSpPr>
          <p:cNvPr id="15" name="Rectangle: Rounded Corners 18">
            <a:extLst>
              <a:ext uri="{FF2B5EF4-FFF2-40B4-BE49-F238E27FC236}">
                <a16:creationId xmlns:a16="http://schemas.microsoft.com/office/drawing/2014/main" id="{7A7D4AFA-1220-4C02-A4CE-CB7E889F99A1}"/>
              </a:ext>
            </a:extLst>
          </p:cNvPr>
          <p:cNvSpPr/>
          <p:nvPr/>
        </p:nvSpPr>
        <p:spPr>
          <a:xfrm>
            <a:off x="4962827" y="1269737"/>
            <a:ext cx="6674122" cy="242298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designs and sells personal computers under the Mac brand, spanning laptops and desktops built on in‑house Apple Silicon. The product roadmap emphasizes tight hardware‑software integration, performance per watt, and privacy‑centric on‑device intelligence. In 2024 it introduced Apple Intelligence features for macOS, enhancing productivity and creative workflows. The company expands distribution through its own retail and online stores plus authorized resellers, and cultivates adoption in education and enterprise with device management tools and partnerships. Supply chain strategy balances multi‑region manufacturing and component sourcing. Services such as iCloud and App Store deepen engagement across Mac installed base. Recent updates focused on silicon transitions, graphics, and developer tooling.</a:t>
            </a:r>
            <a:r>
              <a:rPr kumimoji="0" lang="en-US" sz="9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
            </a:r>
          </a:p>
        </p:txBody>
      </p:sp>
      <p:sp>
        <p:nvSpPr>
          <p:cNvPr id="22" name="TextBox 21">
            <a:extLst>
              <a:ext uri="{FF2B5EF4-FFF2-40B4-BE49-F238E27FC236}">
                <a16:creationId xmlns:a16="http://schemas.microsoft.com/office/drawing/2014/main" id="{AF288DD4-4208-4D47-9E6A-6DA0907ABBF3}"/>
              </a:ext>
            </a:extLst>
          </p:cNvPr>
          <p:cNvSpPr txBox="1"/>
          <p:nvPr/>
        </p:nvSpPr>
        <p:spPr>
          <a:xfrm>
            <a:off x="4165276" y="4450277"/>
            <a:ext cx="7331402" cy="488211"/>
          </a:xfrm>
          <a:prstGeom prst="rect">
            <a:avLst/>
          </a:prstGeom>
          <a:noFill/>
        </p:spPr>
        <p:txBody>
          <a:bodyPr wrap="square" rtlCol="0">
            <a:spAutoFit/>
          </a:bodyPr>
          <a:lstStyle/>
          <a:p>
            <a:pPr>
              <a:lnSpc>
                <a:spcPct val="150000"/>
              </a:lnSpc>
            </a:pPr>
            <a:r>
              <a:rPr lang="en-US" sz="900" b="0" kern="1200" dirty="0">
                <a:solidFill>
                  <a:schemeClr val="dk1"/>
                </a:solidFill>
                <a:effectLst/>
                <a:latin typeface="+mn-lt"/>
                <a:ea typeface="+mn-ea"/>
                <a:cs typeface="+mn-cs"/>
              </a:rPr>
              <a:t>MacBook Pro is Apple’s professional laptop line, powered by Apple Silicon chips that integrate CPU, GPU, and Neural Engine for efficient performance. It features high‑resolution displays, long battery life, and robust thermal design. It targets developers, designers, and media creators needing portable computing for coding, 3D, and video workflows daily.</a:t>
            </a:r>
          </a:p>
          <a:p>
            <a:pPr>
              <a:lnSpc>
                <a:spcPct val="150000"/>
              </a:lnSpc>
            </a:pPr>
            <a:endParaRPr lang="en-US" sz="900" dirty="0"/>
          </a:p>
        </p:txBody>
      </p:sp>
      <p:sp>
        <p:nvSpPr>
          <p:cNvPr id="3" name="TextBox 2">
            <a:extLst>
              <a:ext uri="{FF2B5EF4-FFF2-40B4-BE49-F238E27FC236}">
                <a16:creationId xmlns:a16="http://schemas.microsoft.com/office/drawing/2014/main" id="{433F7B15-A9E3-4C53-859B-036DBBD806F8}"/>
              </a:ext>
            </a:extLst>
          </p:cNvPr>
          <p:cNvSpPr txBox="1"/>
          <p:nvPr/>
        </p:nvSpPr>
        <p:spPr>
          <a:xfrm>
            <a:off x="834862" y="4804291"/>
            <a:ext cx="3190875" cy="369332"/>
          </a:xfrm>
          <a:prstGeom prst="rect">
            <a:avLst/>
          </a:prstGeom>
          <a:noFill/>
        </p:spPr>
        <p:txBody>
          <a:bodyPr wrap="square" rtlCol="0">
            <a:spAutoFit/>
          </a:bodyPr>
          <a:lstStyle/>
          <a:p>
            <a:pPr algn="ctr"/>
            <a:r>
              <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rPr>
              <a:t>MacBook Pro</a:t>
            </a:r>
          </a:p>
          <a:p>
            <a:pPr algn="ctr"/>
            <a:endParaRPr lang="en-US" sz="900" dirty="0"/>
          </a:p>
        </p:txBody>
      </p:sp>
    </p:spTree>
    <p:extLst>
      <p:ext uri="{BB962C8B-B14F-4D97-AF65-F5344CB8AC3E}">
        <p14:creationId xmlns:p14="http://schemas.microsoft.com/office/powerpoint/2010/main" val="1013400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a:extLst>
              <a:ext uri="{FF2B5EF4-FFF2-40B4-BE49-F238E27FC236}">
                <a16:creationId xmlns:a16="http://schemas.microsoft.com/office/drawing/2014/main" id="{806347BA-18D7-4E53-A7C1-76B926A3798F}"/>
              </a:ext>
            </a:extLst>
          </p:cNvPr>
          <p:cNvGraphicFramePr>
            <a:graphicFrameLocks/>
          </p:cNvGraphicFramePr>
          <p:nvPr>
            <p:extLst>
              <p:ext uri="{D42A27DB-BD31-4B8C-83A1-F6EECF244321}">
                <p14:modId xmlns:p14="http://schemas.microsoft.com/office/powerpoint/2010/main" val="3763943238"/>
              </p:ext>
            </p:extLst>
          </p:nvPr>
        </p:nvGraphicFramePr>
        <p:xfrm>
          <a:off x="819947" y="1209436"/>
          <a:ext cx="5328467" cy="23012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C2268ECE-E7B0-42BC-B040-D86E50BEF8AB}"/>
              </a:ext>
            </a:extLst>
          </p:cNvPr>
          <p:cNvGraphicFramePr>
            <a:graphicFrameLocks/>
          </p:cNvGraphicFramePr>
          <p:nvPr>
            <p:extLst>
              <p:ext uri="{D42A27DB-BD31-4B8C-83A1-F6EECF244321}">
                <p14:modId xmlns:p14="http://schemas.microsoft.com/office/powerpoint/2010/main" val="2126324649"/>
              </p:ext>
            </p:extLst>
          </p:nvPr>
        </p:nvGraphicFramePr>
        <p:xfrm>
          <a:off x="6148414" y="1344351"/>
          <a:ext cx="5223640" cy="230120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34507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MARKET OF COMPUTERS-</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1">
                          <a:solidFill>
                            <a:srgbClr val="7030A0"/>
                          </a:solidFill>
                          <a:latin typeface="Poppins"/>
                        </a:defRPr>
                      </a:pPr>
                      <a:r>
                        <a:t>1. Introduction</a:t>
                      </a:r>
                    </a:p>
                  </a:txBody>
                  <a:tcPr>
                    <a:noFill/>
                    <a:lnL>
                      <a:noFill/>
                    </a:lnL>
                    <a:lnR>
                      <a:noFill/>
                    </a:lnR>
                    <a:lnT>
                      <a:noFill/>
                    </a:lnT>
                    <a:lnB>
                      <a:noFill/>
                    </a:lnB>
                  </a:tcPr>
                </a:tc>
                <a:tc>
                  <a:txBody>
                    <a:bodyPr/>
                    <a:lstStyle/>
                    <a:p>
                      <a:pPr>
                        <a:defRPr sz="1100" b="0">
                          <a:solidFill>
                            <a:srgbClr val="000000"/>
                          </a:solidFill>
                          <a:latin typeface="Poppins"/>
                        </a:defRPr>
                      </a:pPr>
                      <a:r>
                        <a:t>          4.5. Demand Side Trends</a:t>
                      </a:r>
                    </a:p>
                  </a:txBody>
                  <a:tcPr>
                    <a:noFill/>
                    <a:lnL>
                      <a:noFill/>
                    </a:lnL>
                    <a:lnR>
                      <a:noFill/>
                    </a:lnR>
                    <a:lnT>
                      <a:noFill/>
                    </a:lnT>
                    <a:lnB>
                      <a:noFill/>
                    </a:lnB>
                  </a:tcPr>
                </a:tc>
              </a:tr>
              <a:tr h="322729">
                <a:tc>
                  <a:txBody>
                    <a:bodyPr/>
                    <a:lstStyle/>
                    <a:p>
                      <a:pPr>
                        <a:defRPr sz="1100" b="0">
                          <a:solidFill>
                            <a:srgbClr val="000000"/>
                          </a:solidFill>
                          <a:latin typeface="Poppins"/>
                        </a:defRPr>
                      </a:pPr>
                      <a:r>
                        <a:t>          1.1. Objectives of the Study</a:t>
                      </a:r>
                    </a:p>
                  </a:txBody>
                  <a:tcPr>
                    <a:noFill/>
                    <a:lnL>
                      <a:noFill/>
                    </a:lnL>
                    <a:lnR>
                      <a:noFill/>
                    </a:lnR>
                    <a:lnT>
                      <a:noFill/>
                    </a:lnT>
                    <a:lnB>
                      <a:noFill/>
                    </a:lnB>
                  </a:tcPr>
                </a:tc>
                <a:tc>
                  <a:txBody>
                    <a:bodyPr/>
                    <a:lstStyle/>
                    <a:p>
                      <a:pPr>
                        <a:defRPr sz="1100" b="0">
                          <a:solidFill>
                            <a:srgbClr val="000000"/>
                          </a:solidFill>
                          <a:latin typeface="Poppins"/>
                        </a:defRPr>
                      </a:pPr>
                      <a:r>
                        <a:t>          4.6. Porter's Analysis &amp; Impact</a:t>
                      </a:r>
                    </a:p>
                  </a:txBody>
                  <a:tcPr>
                    <a:noFill/>
                    <a:lnL>
                      <a:noFill/>
                    </a:lnL>
                    <a:lnR>
                      <a:noFill/>
                    </a:lnR>
                    <a:lnT>
                      <a:noFill/>
                    </a:lnT>
                    <a:lnB>
                      <a:noFill/>
                    </a:lnB>
                  </a:tcPr>
                </a:tc>
              </a:tr>
              <a:tr h="322729">
                <a:tc>
                  <a:txBody>
                    <a:bodyPr/>
                    <a:lstStyle/>
                    <a:p>
                      <a:pPr>
                        <a:defRPr sz="1100" b="0">
                          <a:solidFill>
                            <a:srgbClr val="000000"/>
                          </a:solidFill>
                          <a:latin typeface="P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ppins"/>
                        </a:defRPr>
                      </a:pPr>
                      <a:r>
                        <a:t>                    4.6.1. Competitive Rivalry</a:t>
                      </a:r>
                    </a:p>
                  </a:txBody>
                  <a:tcPr>
                    <a:noFill/>
                    <a:lnL>
                      <a:noFill/>
                    </a:lnL>
                    <a:lnR>
                      <a:noFill/>
                    </a:lnR>
                    <a:lnT>
                      <a:noFill/>
                    </a:lnT>
                    <a:lnB>
                      <a:noFill/>
                    </a:lnB>
                  </a:tcPr>
                </a:tc>
              </a:tr>
              <a:tr h="322729">
                <a:tc>
                  <a:txBody>
                    <a:bodyPr/>
                    <a:lstStyle/>
                    <a:p>
                      <a:pPr>
                        <a:defRPr sz="1100" b="1">
                          <a:solidFill>
                            <a:srgbClr val="7030A0"/>
                          </a:solidFill>
                          <a:latin typeface="Poppins"/>
                        </a:defRPr>
                      </a:pPr>
                      <a:r>
                        <a:t>2. Research Methodology</a:t>
                      </a:r>
                    </a:p>
                  </a:txBody>
                  <a:tcPr>
                    <a:noFill/>
                    <a:lnL>
                      <a:noFill/>
                    </a:lnL>
                    <a:lnR>
                      <a:noFill/>
                    </a:lnR>
                    <a:lnT>
                      <a:noFill/>
                    </a:lnT>
                    <a:lnB>
                      <a:noFill/>
                    </a:lnB>
                  </a:tcPr>
                </a:tc>
                <a:tc>
                  <a:txBody>
                    <a:bodyPr/>
                    <a:lstStyle/>
                    <a:p>
                      <a:pPr>
                        <a:defRPr sz="1100" b="0">
                          <a:solidFill>
                            <a:srgbClr val="000000"/>
                          </a:solidFill>
                          <a:latin typeface="Poppins"/>
                        </a:defRPr>
                      </a:pPr>
                      <a:r>
                        <a:t>                    4.6.2. Threat of substitutes</a:t>
                      </a:r>
                    </a:p>
                  </a:txBody>
                  <a:tcPr>
                    <a:noFill/>
                    <a:lnL>
                      <a:noFill/>
                    </a:lnL>
                    <a:lnR>
                      <a:noFill/>
                    </a:lnR>
                    <a:lnT>
                      <a:noFill/>
                    </a:lnT>
                    <a:lnB>
                      <a:noFill/>
                    </a:lnB>
                  </a:tcPr>
                </a:tc>
              </a:tr>
              <a:tr h="322729">
                <a:tc>
                  <a:txBody>
                    <a:bodyPr/>
                    <a:lstStyle/>
                    <a:p>
                      <a:pPr>
                        <a:defRPr sz="1100" b="0">
                          <a:solidFill>
                            <a:srgbClr val="000000"/>
                          </a:solidFill>
                          <a:latin typeface="Poppins"/>
                        </a:defRPr>
                      </a:pPr>
                      <a:r>
                        <a:t>          2.1. Research Process</a:t>
                      </a:r>
                    </a:p>
                  </a:txBody>
                  <a:tcPr>
                    <a:noFill/>
                    <a:lnL>
                      <a:noFill/>
                    </a:lnL>
                    <a:lnR>
                      <a:noFill/>
                    </a:lnR>
                    <a:lnT>
                      <a:noFill/>
                    </a:lnT>
                    <a:lnB>
                      <a:noFill/>
                    </a:lnB>
                  </a:tcPr>
                </a:tc>
                <a:tc>
                  <a:txBody>
                    <a:bodyPr/>
                    <a:lstStyle/>
                    <a:p>
                      <a:pPr>
                        <a:defRPr sz="1100" b="0">
                          <a:solidFill>
                            <a:srgbClr val="000000"/>
                          </a:solidFill>
                          <a:latin typeface="Poppins"/>
                        </a:defRPr>
                      </a:pPr>
                      <a:r>
                        <a:t>                    4.6.3. Bargaining power of buyers</a:t>
                      </a:r>
                    </a:p>
                  </a:txBody>
                  <a:tcPr>
                    <a:noFill/>
                    <a:lnL>
                      <a:noFill/>
                    </a:lnL>
                    <a:lnR>
                      <a:noFill/>
                    </a:lnR>
                    <a:lnT>
                      <a:noFill/>
                    </a:lnT>
                    <a:lnB>
                      <a:noFill/>
                    </a:lnB>
                  </a:tcPr>
                </a:tc>
              </a:tr>
              <a:tr h="322729">
                <a:tc>
                  <a:txBody>
                    <a:bodyPr/>
                    <a:lstStyle/>
                    <a:p>
                      <a:pPr>
                        <a:defRPr sz="1100" b="0">
                          <a:solidFill>
                            <a:srgbClr val="000000"/>
                          </a:solidFill>
                          <a:latin typeface="P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ppins"/>
                        </a:defRPr>
                      </a:pPr>
                      <a:r>
                        <a:t>                    4.6.4. Threat of new entrants</a:t>
                      </a:r>
                    </a:p>
                  </a:txBody>
                  <a:tcPr>
                    <a:noFill/>
                    <a:lnL>
                      <a:noFill/>
                    </a:lnL>
                    <a:lnR>
                      <a:noFill/>
                    </a:lnR>
                    <a:lnT>
                      <a:noFill/>
                    </a:lnT>
                    <a:lnB>
                      <a:noFill/>
                    </a:lnB>
                  </a:tcPr>
                </a:tc>
              </a:tr>
              <a:tr h="322729">
                <a:tc>
                  <a:txBody>
                    <a:bodyPr/>
                    <a:lstStyle/>
                    <a:p>
                      <a:pPr>
                        <a:defRPr sz="1100" b="0">
                          <a:solidFill>
                            <a:srgbClr val="000000"/>
                          </a:solidFill>
                          <a:latin typeface="P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ppins"/>
                        </a:defRPr>
                      </a:pPr>
                      <a:r>
                        <a:t>                    4.6.5. Bargaining power of suppliers</a:t>
                      </a:r>
                    </a:p>
                  </a:txBody>
                  <a:tcPr>
                    <a:noFill/>
                    <a:lnL>
                      <a:noFill/>
                    </a:lnL>
                    <a:lnR>
                      <a:noFill/>
                    </a:lnR>
                    <a:lnT>
                      <a:noFill/>
                    </a:lnT>
                    <a:lnB>
                      <a:noFill/>
                    </a:lnB>
                  </a:tcPr>
                </a:tc>
              </a:tr>
              <a:tr h="322729">
                <a:tc>
                  <a:txBody>
                    <a:bodyPr/>
                    <a:lstStyle/>
                    <a:p>
                      <a:pPr>
                        <a:defRPr sz="1100" b="0">
                          <a:solidFill>
                            <a:srgbClr val="000000"/>
                          </a:solidFill>
                          <a:latin typeface="Poppins"/>
                        </a:defRPr>
                      </a:pPr>
                      <a:r>
                        <a:t>          2.4. Market Assumptions &amp; Limitations</a:t>
                      </a:r>
                    </a:p>
                  </a:txBody>
                  <a:tcPr>
                    <a:noFill/>
                    <a:lnL>
                      <a:noFill/>
                    </a:lnL>
                    <a:lnR>
                      <a:noFill/>
                    </a:lnR>
                    <a:lnT>
                      <a:noFill/>
                    </a:lnT>
                    <a:lnB>
                      <a:noFill/>
                    </a:lnB>
                  </a:tcPr>
                </a:tc>
                <a:tc>
                  <a:txBody>
                    <a:bodyPr/>
                    <a:lstStyle/>
                    <a:p>
                      <a:pPr>
                        <a:defRPr sz="1100" b="1">
                          <a:solidFill>
                            <a:srgbClr val="7030A0"/>
                          </a:solidFill>
                          <a:latin typeface="Poppins"/>
                        </a:defRPr>
                      </a:pPr>
                      <a:r>
                        <a:t>5. Key Market Insights</a:t>
                      </a:r>
                    </a:p>
                  </a:txBody>
                  <a:tcPr>
                    <a:noFill/>
                    <a:lnL>
                      <a:noFill/>
                    </a:lnL>
                    <a:lnR>
                      <a:noFill/>
                    </a:lnR>
                    <a:lnT>
                      <a:noFill/>
                    </a:lnT>
                    <a:lnB>
                      <a:noFill/>
                    </a:lnB>
                  </a:tcPr>
                </a:tc>
              </a:tr>
              <a:tr h="322729">
                <a:tc>
                  <a:txBody>
                    <a:bodyPr/>
                    <a:lstStyle/>
                    <a:p>
                      <a:pPr>
                        <a:defRPr sz="1100" b="1">
                          <a:solidFill>
                            <a:srgbClr val="7030A0"/>
                          </a:solidFill>
                          <a:latin typeface="Poppins"/>
                        </a:defRPr>
                      </a:pPr>
                      <a:r>
                        <a:t>3. Executive Summary</a:t>
                      </a:r>
                    </a:p>
                  </a:txBody>
                  <a:tcPr>
                    <a:noFill/>
                    <a:lnL>
                      <a:noFill/>
                    </a:lnL>
                    <a:lnR>
                      <a:noFill/>
                    </a:lnR>
                    <a:lnT>
                      <a:noFill/>
                    </a:lnT>
                    <a:lnB>
                      <a:noFill/>
                    </a:lnB>
                  </a:tcPr>
                </a:tc>
                <a:tc>
                  <a:txBody>
                    <a:bodyPr/>
                    <a:lstStyle/>
                    <a:p>
                      <a:pPr>
                        <a:defRPr sz="1100" b="0">
                          <a:solidFill>
                            <a:srgbClr val="000000"/>
                          </a:solidFill>
                          <a:latin typeface="Poppins"/>
                        </a:defRPr>
                      </a:pPr>
                      <a:r>
                        <a:t>          5.1. Key Success Factors</a:t>
                      </a:r>
                    </a:p>
                  </a:txBody>
                  <a:tcPr>
                    <a:noFill/>
                    <a:lnL>
                      <a:noFill/>
                    </a:lnL>
                    <a:lnR>
                      <a:noFill/>
                    </a:lnR>
                    <a:lnT>
                      <a:noFill/>
                    </a:lnT>
                    <a:lnB>
                      <a:noFill/>
                    </a:lnB>
                  </a:tcPr>
                </a:tc>
              </a:tr>
              <a:tr h="322729">
                <a:tc>
                  <a:txBody>
                    <a:bodyPr/>
                    <a:lstStyle/>
                    <a:p>
                      <a:pPr>
                        <a:defRPr sz="1100" b="0">
                          <a:solidFill>
                            <a:srgbClr val="000000"/>
                          </a:solidFill>
                          <a:latin typeface="Poppins"/>
                        </a:defRPr>
                      </a:pPr>
                      <a:r>
                        <a:t>          3.1. Global Market Outlook</a:t>
                      </a:r>
                    </a:p>
                  </a:txBody>
                  <a:tcPr>
                    <a:noFill/>
                    <a:lnL>
                      <a:noFill/>
                    </a:lnL>
                    <a:lnR>
                      <a:noFill/>
                    </a:lnR>
                    <a:lnT>
                      <a:noFill/>
                    </a:lnT>
                    <a:lnB>
                      <a:noFill/>
                    </a:lnB>
                  </a:tcPr>
                </a:tc>
                <a:tc>
                  <a:txBody>
                    <a:bodyPr/>
                    <a:lstStyle/>
                    <a:p>
                      <a:pPr>
                        <a:defRPr sz="1100" b="0">
                          <a:solidFill>
                            <a:srgbClr val="000000"/>
                          </a:solidFill>
                          <a:latin typeface="Poppins"/>
                        </a:defRPr>
                      </a:pPr>
                      <a:r>
                        <a:t>          5.2. Market Impacting Factors</a:t>
                      </a:r>
                    </a:p>
                  </a:txBody>
                  <a:tcPr>
                    <a:noFill/>
                    <a:lnL>
                      <a:noFill/>
                    </a:lnL>
                    <a:lnR>
                      <a:noFill/>
                    </a:lnR>
                    <a:lnT>
                      <a:noFill/>
                    </a:lnT>
                    <a:lnB>
                      <a:noFill/>
                    </a:lnB>
                  </a:tcPr>
                </a:tc>
              </a:tr>
              <a:tr h="322729">
                <a:tc>
                  <a:txBody>
                    <a:bodyPr/>
                    <a:lstStyle/>
                    <a:p>
                      <a:pPr>
                        <a:defRPr sz="1100" b="0">
                          <a:solidFill>
                            <a:srgbClr val="000000"/>
                          </a:solidFill>
                          <a:latin typeface="Poppins"/>
                        </a:defRPr>
                      </a:pPr>
                      <a:r>
                        <a:t>          3.2. Key Market Highlights</a:t>
                      </a:r>
                    </a:p>
                  </a:txBody>
                  <a:tcPr>
                    <a:noFill/>
                    <a:lnL>
                      <a:noFill/>
                    </a:lnL>
                    <a:lnR>
                      <a:noFill/>
                    </a:lnR>
                    <a:lnT>
                      <a:noFill/>
                    </a:lnT>
                    <a:lnB>
                      <a:noFill/>
                    </a:lnB>
                  </a:tcPr>
                </a:tc>
                <a:tc>
                  <a:txBody>
                    <a:bodyPr/>
                    <a:lstStyle/>
                    <a:p>
                      <a:pPr>
                        <a:defRPr sz="1100" b="0">
                          <a:solidFill>
                            <a:srgbClr val="000000"/>
                          </a:solidFill>
                          <a:latin typeface="Poppins"/>
                        </a:defRPr>
                      </a:pPr>
                      <a:r>
                        <a:t>          5.3. Top Investment Pockets</a:t>
                      </a:r>
                    </a:p>
                  </a:txBody>
                  <a:tcPr>
                    <a:noFill/>
                    <a:lnL>
                      <a:noFill/>
                    </a:lnL>
                    <a:lnR>
                      <a:noFill/>
                    </a:lnR>
                    <a:lnT>
                      <a:noFill/>
                    </a:lnT>
                    <a:lnB>
                      <a:noFill/>
                    </a:lnB>
                  </a:tcPr>
                </a:tc>
              </a:tr>
              <a:tr h="322729">
                <a:tc>
                  <a:txBody>
                    <a:bodyPr/>
                    <a:lstStyle/>
                    <a:p>
                      <a:pPr>
                        <a:defRPr sz="1100" b="0">
                          <a:solidFill>
                            <a:srgbClr val="000000"/>
                          </a:solidFill>
                          <a:latin typeface="Poppins"/>
                        </a:defRPr>
                      </a:pPr>
                      <a:r>
                        <a:t>          3.3. Segmental Overview</a:t>
                      </a:r>
                    </a:p>
                  </a:txBody>
                  <a:tcPr>
                    <a:noFill/>
                    <a:lnL>
                      <a:noFill/>
                    </a:lnL>
                    <a:lnR>
                      <a:noFill/>
                    </a:lnR>
                    <a:lnT>
                      <a:noFill/>
                    </a:lnT>
                    <a:lnB>
                      <a:noFill/>
                    </a:lnB>
                  </a:tcPr>
                </a:tc>
                <a:tc>
                  <a:txBody>
                    <a:bodyPr/>
                    <a:lstStyle/>
                    <a:p>
                      <a:pPr>
                        <a:defRPr sz="1100" b="0">
                          <a:solidFill>
                            <a:srgbClr val="000000"/>
                          </a:solidFill>
                          <a:latin typeface="Poppins"/>
                        </a:defRPr>
                      </a:pPr>
                      <a:r>
                        <a:t>          5.4. Market Attractiveness Index, 2024</a:t>
                      </a:r>
                    </a:p>
                  </a:txBody>
                  <a:tcPr>
                    <a:noFill/>
                    <a:lnL>
                      <a:noFill/>
                    </a:lnL>
                    <a:lnR>
                      <a:noFill/>
                    </a:lnR>
                    <a:lnT>
                      <a:noFill/>
                    </a:lnT>
                    <a:lnB>
                      <a:noFill/>
                    </a:lnB>
                  </a:tcPr>
                </a:tc>
              </a:tr>
              <a:tr h="322729">
                <a:tc>
                  <a:txBody>
                    <a:bodyPr/>
                    <a:lstStyle/>
                    <a:p>
                      <a:pPr>
                        <a:defRPr sz="1100" b="1">
                          <a:solidFill>
                            <a:srgbClr val="7030A0"/>
                          </a:solidFill>
                          <a:latin typeface="P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ppins"/>
                        </a:defRPr>
                      </a:pPr>
                      <a:r>
                        <a:t>          5.5. Market Ecosystem</a:t>
                      </a:r>
                    </a:p>
                  </a:txBody>
                  <a:tcPr>
                    <a:noFill/>
                    <a:lnL>
                      <a:noFill/>
                    </a:lnL>
                    <a:lnR>
                      <a:noFill/>
                    </a:lnR>
                    <a:lnT>
                      <a:noFill/>
                    </a:lnT>
                    <a:lnB>
                      <a:noFill/>
                    </a:lnB>
                  </a:tcPr>
                </a:tc>
              </a:tr>
              <a:tr h="322729">
                <a:tc>
                  <a:txBody>
                    <a:bodyPr/>
                    <a:lstStyle/>
                    <a:p>
                      <a:pPr>
                        <a:defRPr sz="1100" b="0">
                          <a:solidFill>
                            <a:srgbClr val="000000"/>
                          </a:solidFill>
                          <a:latin typeface="P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ppins"/>
                        </a:defRPr>
                      </a:pPr>
                      <a:r>
                        <a:t>          5.6. PESTEL Analysis</a:t>
                      </a:r>
                    </a:p>
                  </a:txBody>
                  <a:tcPr>
                    <a:noFill/>
                    <a:lnL>
                      <a:noFill/>
                    </a:lnL>
                    <a:lnR>
                      <a:noFill/>
                    </a:lnR>
                    <a:lnT>
                      <a:noFill/>
                    </a:lnT>
                    <a:lnB>
                      <a:noFill/>
                    </a:lnB>
                  </a:tcPr>
                </a:tc>
              </a:tr>
              <a:tr h="322729">
                <a:tc>
                  <a:txBody>
                    <a:bodyPr/>
                    <a:lstStyle/>
                    <a:p>
                      <a:pPr>
                        <a:defRPr sz="1100" b="0">
                          <a:solidFill>
                            <a:srgbClr val="000000"/>
                          </a:solidFill>
                          <a:latin typeface="Poppins"/>
                        </a:defRPr>
                      </a:pPr>
                      <a:r>
                        <a:t>          4.2. Drivers &amp; Opportunities</a:t>
                      </a:r>
                    </a:p>
                  </a:txBody>
                  <a:tcPr>
                    <a:noFill/>
                    <a:lnL>
                      <a:noFill/>
                    </a:lnL>
                    <a:lnR>
                      <a:noFill/>
                    </a:lnR>
                    <a:lnT>
                      <a:noFill/>
                    </a:lnT>
                    <a:lnB>
                      <a:noFill/>
                    </a:lnB>
                  </a:tcPr>
                </a:tc>
                <a:tc>
                  <a:txBody>
                    <a:bodyPr/>
                    <a:lstStyle/>
                    <a:p>
                      <a:pPr>
                        <a:defRPr sz="1100" b="0">
                          <a:solidFill>
                            <a:srgbClr val="000000"/>
                          </a:solidFill>
                          <a:latin typeface="Poppins"/>
                        </a:defRPr>
                      </a:pPr>
                      <a:r>
                        <a:t>          5.7. Pricing Analysis</a:t>
                      </a:r>
                    </a:p>
                  </a:txBody>
                  <a:tcPr>
                    <a:noFill/>
                    <a:lnL>
                      <a:noFill/>
                    </a:lnL>
                    <a:lnR>
                      <a:noFill/>
                    </a:lnR>
                    <a:lnT>
                      <a:noFill/>
                    </a:lnT>
                    <a:lnB>
                      <a:noFill/>
                    </a:lnB>
                  </a:tcPr>
                </a:tc>
              </a:tr>
              <a:tr h="322729">
                <a:tc>
                  <a:txBody>
                    <a:bodyPr/>
                    <a:lstStyle/>
                    <a:p>
                      <a:pPr>
                        <a:defRPr sz="1100" b="0">
                          <a:solidFill>
                            <a:srgbClr val="000000"/>
                          </a:solidFill>
                          <a:latin typeface="P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ppins"/>
                        </a:defRPr>
                      </a:pPr>
                      <a:r>
                        <a:t>          5.8. Regulatory Landscape</a:t>
                      </a:r>
                    </a:p>
                  </a:txBody>
                  <a:tcPr>
                    <a:noFill/>
                    <a:lnL>
                      <a:noFill/>
                    </a:lnL>
                    <a:lnR>
                      <a:noFill/>
                    </a:lnR>
                    <a:lnT>
                      <a:noFill/>
                    </a:lnT>
                    <a:lnB>
                      <a:noFill/>
                    </a:lnB>
                  </a:tcPr>
                </a:tc>
              </a:tr>
              <a:tr h="322736">
                <a:tc>
                  <a:txBody>
                    <a:bodyPr/>
                    <a:lstStyle/>
                    <a:p>
                      <a:pPr>
                        <a:defRPr sz="1100" b="0">
                          <a:solidFill>
                            <a:srgbClr val="000000"/>
                          </a:solidFill>
                          <a:latin typeface="Poppins"/>
                        </a:defRPr>
                      </a:pPr>
                      <a:r>
                        <a:t>          4.4. Supply Side Trends</a:t>
                      </a:r>
                    </a:p>
                  </a:txBody>
                  <a:tcPr>
                    <a:noFill/>
                    <a:lnL>
                      <a:noFill/>
                    </a:lnL>
                    <a:lnR>
                      <a:noFill/>
                    </a:lnR>
                    <a:lnT>
                      <a:noFill/>
                    </a:lnT>
                    <a:lnB>
                      <a:noFill/>
                    </a:lnB>
                  </a:tcPr>
                </a:tc>
                <a:tc>
                  <a:txBody>
                    <a:bodyPr/>
                    <a:lstStyle/>
                    <a:p>
                      <a:pPr>
                        <a:defRPr sz="1100" b="1">
                          <a:solidFill>
                            <a:srgbClr val="7030A0"/>
                          </a:solidFill>
                          <a:latin typeface="Poppins"/>
                        </a:defRPr>
                      </a:pPr>
                      <a:r>
                        <a:t>6. Global Market of Computers Size by Vehicle Type (2019-2032)</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6.1. Cars</a:t>
                      </a:r>
                    </a:p>
                  </a:txBody>
                  <a:tcPr>
                    <a:noFill/>
                    <a:lnL>
                      <a:noFill/>
                    </a:lnL>
                    <a:lnR>
                      <a:noFill/>
                    </a:lnR>
                    <a:lnT>
                      <a:noFill/>
                    </a:lnT>
                    <a:lnB>
                      <a:noFill/>
                    </a:lnB>
                  </a:tcPr>
                </a:tc>
                <a:tc>
                  <a:txBody>
                    <a:bodyPr/>
                    <a:lstStyle/>
                    <a:p>
                      <a:pPr>
                        <a:defRPr sz="1100" b="0">
                          <a:solidFill>
                            <a:srgbClr val="000000"/>
                          </a:solidFill>
                          <a:latin typeface="Poppins"/>
                        </a:defRPr>
                      </a:pPr>
                      <a:r>
                        <a:t>                    8.1.2. Cameras</a:t>
                      </a:r>
                    </a:p>
                  </a:txBody>
                  <a:tcPr>
                    <a:noFill/>
                    <a:lnL>
                      <a:noFill/>
                    </a:lnL>
                    <a:lnR>
                      <a:noFill/>
                    </a:lnR>
                    <a:lnT>
                      <a:noFill/>
                    </a:lnT>
                    <a:lnB>
                      <a:noFill/>
                    </a:lnB>
                  </a:tcPr>
                </a:tc>
              </a:tr>
              <a:tr h="322729">
                <a:tc>
                  <a:txBody>
                    <a:bodyPr/>
                    <a:lstStyle/>
                    <a:p>
                      <a:pPr>
                        <a:defRPr sz="1100" b="0">
                          <a:solidFill>
                            <a:srgbClr val="000000"/>
                          </a:solidFill>
                          <a:latin typeface="Poppins"/>
                        </a:defRPr>
                      </a:pPr>
                      <a:r>
                        <a:t>                    6.1.1. ICE</a:t>
                      </a:r>
                    </a:p>
                  </a:txBody>
                  <a:tcPr>
                    <a:noFill/>
                    <a:lnL>
                      <a:noFill/>
                    </a:lnL>
                    <a:lnR>
                      <a:noFill/>
                    </a:lnR>
                    <a:lnT>
                      <a:noFill/>
                    </a:lnT>
                    <a:lnB>
                      <a:noFill/>
                    </a:lnB>
                  </a:tcPr>
                </a:tc>
                <a:tc>
                  <a:txBody>
                    <a:bodyPr/>
                    <a:lstStyle/>
                    <a:p>
                      <a:pPr>
                        <a:defRPr sz="1100" b="0">
                          <a:solidFill>
                            <a:srgbClr val="000000"/>
                          </a:solidFill>
                          <a:latin typeface="Poppins"/>
                        </a:defRPr>
                      </a:pPr>
                      <a:r>
                        <a:t>                    8.1.3. Radars</a:t>
                      </a:r>
                    </a:p>
                  </a:txBody>
                  <a:tcPr>
                    <a:noFill/>
                    <a:lnL>
                      <a:noFill/>
                    </a:lnL>
                    <a:lnR>
                      <a:noFill/>
                    </a:lnR>
                    <a:lnT>
                      <a:noFill/>
                    </a:lnT>
                    <a:lnB>
                      <a:noFill/>
                    </a:lnB>
                  </a:tcPr>
                </a:tc>
              </a:tr>
              <a:tr h="322729">
                <a:tc>
                  <a:txBody>
                    <a:bodyPr/>
                    <a:lstStyle/>
                    <a:p>
                      <a:pPr>
                        <a:defRPr sz="1100" b="0">
                          <a:solidFill>
                            <a:srgbClr val="000000"/>
                          </a:solidFill>
                          <a:latin typeface="Poppins"/>
                        </a:defRPr>
                      </a:pPr>
                      <a:r>
                        <a:t>                    6.1.2. BEV</a:t>
                      </a:r>
                    </a:p>
                  </a:txBody>
                  <a:tcPr>
                    <a:noFill/>
                    <a:lnL>
                      <a:noFill/>
                    </a:lnL>
                    <a:lnR>
                      <a:noFill/>
                    </a:lnR>
                    <a:lnT>
                      <a:noFill/>
                    </a:lnT>
                    <a:lnB>
                      <a:noFill/>
                    </a:lnB>
                  </a:tcPr>
                </a:tc>
                <a:tc>
                  <a:txBody>
                    <a:bodyPr/>
                    <a:lstStyle/>
                    <a:p>
                      <a:pPr>
                        <a:defRPr sz="1100" b="0">
                          <a:solidFill>
                            <a:srgbClr val="000000"/>
                          </a:solidFill>
                          <a:latin typeface="Poppins"/>
                        </a:defRPr>
                      </a:pPr>
                      <a:r>
                        <a:t>                    8.1.4. Connectivity Modules (5G TCUs)</a:t>
                      </a:r>
                    </a:p>
                  </a:txBody>
                  <a:tcPr>
                    <a:noFill/>
                    <a:lnL>
                      <a:noFill/>
                    </a:lnL>
                    <a:lnR>
                      <a:noFill/>
                    </a:lnR>
                    <a:lnT>
                      <a:noFill/>
                    </a:lnT>
                    <a:lnB>
                      <a:noFill/>
                    </a:lnB>
                  </a:tcPr>
                </a:tc>
              </a:tr>
              <a:tr h="322729">
                <a:tc>
                  <a:txBody>
                    <a:bodyPr/>
                    <a:lstStyle/>
                    <a:p>
                      <a:pPr>
                        <a:defRPr sz="1100" b="0">
                          <a:solidFill>
                            <a:srgbClr val="000000"/>
                          </a:solidFill>
                          <a:latin typeface="Poppins"/>
                        </a:defRPr>
                      </a:pPr>
                      <a:r>
                        <a:t>                    6.1.3. Fuel Cell</a:t>
                      </a:r>
                    </a:p>
                  </a:txBody>
                  <a:tcPr>
                    <a:noFill/>
                    <a:lnL>
                      <a:noFill/>
                    </a:lnL>
                    <a:lnR>
                      <a:noFill/>
                    </a:lnR>
                    <a:lnT>
                      <a:noFill/>
                    </a:lnT>
                    <a:lnB>
                      <a:noFill/>
                    </a:lnB>
                  </a:tcPr>
                </a:tc>
                <a:tc>
                  <a:txBody>
                    <a:bodyPr/>
                    <a:lstStyle/>
                    <a:p>
                      <a:pPr>
                        <a:defRPr sz="1100" b="0">
                          <a:solidFill>
                            <a:srgbClr val="000000"/>
                          </a:solidFill>
                          <a:latin typeface="Poppins"/>
                        </a:defRPr>
                      </a:pPr>
                      <a:r>
                        <a:t>                    8.1.5. Others</a:t>
                      </a:r>
                    </a:p>
                  </a:txBody>
                  <a:tcPr>
                    <a:noFill/>
                    <a:lnL>
                      <a:noFill/>
                    </a:lnL>
                    <a:lnR>
                      <a:noFill/>
                    </a:lnR>
                    <a:lnT>
                      <a:noFill/>
                    </a:lnT>
                    <a:lnB>
                      <a:noFill/>
                    </a:lnB>
                  </a:tcPr>
                </a:tc>
              </a:tr>
              <a:tr h="322729">
                <a:tc>
                  <a:txBody>
                    <a:bodyPr/>
                    <a:lstStyle/>
                    <a:p>
                      <a:pPr>
                        <a:defRPr sz="1100" b="0">
                          <a:solidFill>
                            <a:srgbClr val="000000"/>
                          </a:solidFill>
                          <a:latin typeface="Poppins"/>
                        </a:defRPr>
                      </a:pPr>
                      <a:r>
                        <a:t>                    6.1.4. Others</a:t>
                      </a:r>
                    </a:p>
                  </a:txBody>
                  <a:tcPr>
                    <a:noFill/>
                    <a:lnL>
                      <a:noFill/>
                    </a:lnL>
                    <a:lnR>
                      <a:noFill/>
                    </a:lnR>
                    <a:lnT>
                      <a:noFill/>
                    </a:lnT>
                    <a:lnB>
                      <a:noFill/>
                    </a:lnB>
                  </a:tcPr>
                </a:tc>
                <a:tc>
                  <a:txBody>
                    <a:bodyPr/>
                    <a:lstStyle/>
                    <a:p>
                      <a:pPr>
                        <a:defRPr sz="1100" b="0">
                          <a:solidFill>
                            <a:srgbClr val="000000"/>
                          </a:solidFill>
                          <a:latin typeface="Poppins"/>
                        </a:defRPr>
                      </a:pPr>
                      <a:r>
                        <a:t>          8.2. Software</a:t>
                      </a:r>
                    </a:p>
                  </a:txBody>
                  <a:tcPr>
                    <a:noFill/>
                    <a:lnL>
                      <a:noFill/>
                    </a:lnL>
                    <a:lnR>
                      <a:noFill/>
                    </a:lnR>
                    <a:lnT>
                      <a:noFill/>
                    </a:lnT>
                    <a:lnB>
                      <a:noFill/>
                    </a:lnB>
                  </a:tcPr>
                </a:tc>
              </a:tr>
              <a:tr h="322729">
                <a:tc>
                  <a:txBody>
                    <a:bodyPr/>
                    <a:lstStyle/>
                    <a:p>
                      <a:pPr>
                        <a:defRPr sz="1100" b="0">
                          <a:solidFill>
                            <a:srgbClr val="000000"/>
                          </a:solidFill>
                          <a:latin typeface="Poppins"/>
                        </a:defRPr>
                      </a:pPr>
                      <a:r>
                        <a:t>          6.2. Vans</a:t>
                      </a:r>
                    </a:p>
                  </a:txBody>
                  <a:tcPr>
                    <a:noFill/>
                    <a:lnL>
                      <a:noFill/>
                    </a:lnL>
                    <a:lnR>
                      <a:noFill/>
                    </a:lnR>
                    <a:lnT>
                      <a:noFill/>
                    </a:lnT>
                    <a:lnB>
                      <a:noFill/>
                    </a:lnB>
                  </a:tcPr>
                </a:tc>
                <a:tc>
                  <a:txBody>
                    <a:bodyPr/>
                    <a:lstStyle/>
                    <a:p>
                      <a:pPr>
                        <a:defRPr sz="1100" b="1">
                          <a:solidFill>
                            <a:srgbClr val="7030A0"/>
                          </a:solidFill>
                          <a:latin typeface="Poppins"/>
                        </a:defRPr>
                      </a:pPr>
                      <a:r>
                        <a:t>9. Global Market of Computers Size by Service (2019-2032)</a:t>
                      </a:r>
                    </a:p>
                  </a:txBody>
                  <a:tcPr>
                    <a:noFill/>
                    <a:lnL>
                      <a:noFill/>
                    </a:lnL>
                    <a:lnR>
                      <a:noFill/>
                    </a:lnR>
                    <a:lnT>
                      <a:noFill/>
                    </a:lnT>
                    <a:lnB>
                      <a:noFill/>
                    </a:lnB>
                  </a:tcPr>
                </a:tc>
              </a:tr>
              <a:tr h="322729">
                <a:tc>
                  <a:txBody>
                    <a:bodyPr/>
                    <a:lstStyle/>
                    <a:p>
                      <a:pPr>
                        <a:defRPr sz="1100" b="0">
                          <a:solidFill>
                            <a:srgbClr val="000000"/>
                          </a:solidFill>
                          <a:latin typeface="Poppins"/>
                        </a:defRPr>
                      </a:pPr>
                      <a:r>
                        <a:t>                    6.2.1. ICE</a:t>
                      </a:r>
                    </a:p>
                  </a:txBody>
                  <a:tcPr>
                    <a:noFill/>
                    <a:lnL>
                      <a:noFill/>
                    </a:lnL>
                    <a:lnR>
                      <a:noFill/>
                    </a:lnR>
                    <a:lnT>
                      <a:noFill/>
                    </a:lnT>
                    <a:lnB>
                      <a:noFill/>
                    </a:lnB>
                  </a:tcPr>
                </a:tc>
                <a:tc>
                  <a:txBody>
                    <a:bodyPr/>
                    <a:lstStyle/>
                    <a:p>
                      <a:pPr>
                        <a:defRPr sz="1100" b="0">
                          <a:solidFill>
                            <a:srgbClr val="000000"/>
                          </a:solidFill>
                          <a:latin typeface="Poppins"/>
                        </a:defRPr>
                      </a:pPr>
                      <a:r>
                        <a:t>          9.1. Rental</a:t>
                      </a:r>
                    </a:p>
                  </a:txBody>
                  <a:tcPr>
                    <a:noFill/>
                    <a:lnL>
                      <a:noFill/>
                    </a:lnL>
                    <a:lnR>
                      <a:noFill/>
                    </a:lnR>
                    <a:lnT>
                      <a:noFill/>
                    </a:lnT>
                    <a:lnB>
                      <a:noFill/>
                    </a:lnB>
                  </a:tcPr>
                </a:tc>
              </a:tr>
              <a:tr h="322729">
                <a:tc>
                  <a:txBody>
                    <a:bodyPr/>
                    <a:lstStyle/>
                    <a:p>
                      <a:pPr>
                        <a:defRPr sz="1100" b="0">
                          <a:solidFill>
                            <a:srgbClr val="000000"/>
                          </a:solidFill>
                          <a:latin typeface="Poppins"/>
                        </a:defRPr>
                      </a:pPr>
                      <a:r>
                        <a:t>                    6.2.2. BEV</a:t>
                      </a:r>
                    </a:p>
                  </a:txBody>
                  <a:tcPr>
                    <a:noFill/>
                    <a:lnL>
                      <a:noFill/>
                    </a:lnL>
                    <a:lnR>
                      <a:noFill/>
                    </a:lnR>
                    <a:lnT>
                      <a:noFill/>
                    </a:lnT>
                    <a:lnB>
                      <a:noFill/>
                    </a:lnB>
                  </a:tcPr>
                </a:tc>
                <a:tc>
                  <a:txBody>
                    <a:bodyPr/>
                    <a:lstStyle/>
                    <a:p>
                      <a:pPr>
                        <a:defRPr sz="1100" b="0">
                          <a:solidFill>
                            <a:srgbClr val="000000"/>
                          </a:solidFill>
                          <a:latin typeface="Poppins"/>
                        </a:defRPr>
                      </a:pPr>
                      <a:r>
                        <a:t>          9.2. Station Based</a:t>
                      </a:r>
                    </a:p>
                  </a:txBody>
                  <a:tcPr>
                    <a:noFill/>
                    <a:lnL>
                      <a:noFill/>
                    </a:lnL>
                    <a:lnR>
                      <a:noFill/>
                    </a:lnR>
                    <a:lnT>
                      <a:noFill/>
                    </a:lnT>
                    <a:lnB>
                      <a:noFill/>
                    </a:lnB>
                  </a:tcPr>
                </a:tc>
              </a:tr>
              <a:tr h="322729">
                <a:tc>
                  <a:txBody>
                    <a:bodyPr/>
                    <a:lstStyle/>
                    <a:p>
                      <a:pPr>
                        <a:defRPr sz="1100" b="0">
                          <a:solidFill>
                            <a:srgbClr val="000000"/>
                          </a:solidFill>
                          <a:latin typeface="Poppins"/>
                        </a:defRPr>
                      </a:pPr>
                      <a:r>
                        <a:t>                    6.2.3. Fuel Cell</a:t>
                      </a:r>
                    </a:p>
                  </a:txBody>
                  <a:tcPr>
                    <a:noFill/>
                    <a:lnL>
                      <a:noFill/>
                    </a:lnL>
                    <a:lnR>
                      <a:noFill/>
                    </a:lnR>
                    <a:lnT>
                      <a:noFill/>
                    </a:lnT>
                    <a:lnB>
                      <a:noFill/>
                    </a:lnB>
                  </a:tcPr>
                </a:tc>
                <a:tc>
                  <a:txBody>
                    <a:bodyPr/>
                    <a:lstStyle/>
                    <a:p>
                      <a:pPr>
                        <a:defRPr sz="1100" b="1">
                          <a:solidFill>
                            <a:srgbClr val="7030A0"/>
                          </a:solidFill>
                          <a:latin typeface="Poppins"/>
                        </a:defRPr>
                      </a:pPr>
                      <a:r>
                        <a:t>10. Global Market of Computers Size by Application (2019-2032)</a:t>
                      </a:r>
                    </a:p>
                  </a:txBody>
                  <a:tcPr>
                    <a:noFill/>
                    <a:lnL>
                      <a:noFill/>
                    </a:lnL>
                    <a:lnR>
                      <a:noFill/>
                    </a:lnR>
                    <a:lnT>
                      <a:noFill/>
                    </a:lnT>
                    <a:lnB>
                      <a:noFill/>
                    </a:lnB>
                  </a:tcPr>
                </a:tc>
              </a:tr>
              <a:tr h="322729">
                <a:tc>
                  <a:txBody>
                    <a:bodyPr/>
                    <a:lstStyle/>
                    <a:p>
                      <a:pPr>
                        <a:defRPr sz="1100" b="0">
                          <a:solidFill>
                            <a:srgbClr val="000000"/>
                          </a:solidFill>
                          <a:latin typeface="Poppins"/>
                        </a:defRPr>
                      </a:pPr>
                      <a:r>
                        <a:t>                    6.2.4. Others</a:t>
                      </a:r>
                    </a:p>
                  </a:txBody>
                  <a:tcPr>
                    <a:noFill/>
                    <a:lnL>
                      <a:noFill/>
                    </a:lnL>
                    <a:lnR>
                      <a:noFill/>
                    </a:lnR>
                    <a:lnT>
                      <a:noFill/>
                    </a:lnT>
                    <a:lnB>
                      <a:noFill/>
                    </a:lnB>
                  </a:tcPr>
                </a:tc>
                <a:tc>
                  <a:txBody>
                    <a:bodyPr/>
                    <a:lstStyle/>
                    <a:p>
                      <a:pPr>
                        <a:defRPr sz="1100" b="0">
                          <a:solidFill>
                            <a:srgbClr val="000000"/>
                          </a:solidFill>
                          <a:latin typeface="Poppins"/>
                        </a:defRPr>
                      </a:pPr>
                      <a:r>
                        <a:t>          10.1. Passenger Transportation</a:t>
                      </a:r>
                    </a:p>
                  </a:txBody>
                  <a:tcPr>
                    <a:noFill/>
                    <a:lnL>
                      <a:noFill/>
                    </a:lnL>
                    <a:lnR>
                      <a:noFill/>
                    </a:lnR>
                    <a:lnT>
                      <a:noFill/>
                    </a:lnT>
                    <a:lnB>
                      <a:noFill/>
                    </a:lnB>
                  </a:tcPr>
                </a:tc>
              </a:tr>
              <a:tr h="322729">
                <a:tc>
                  <a:txBody>
                    <a:bodyPr/>
                    <a:lstStyle/>
                    <a:p>
                      <a:pPr>
                        <a:defRPr sz="1100" b="0">
                          <a:solidFill>
                            <a:srgbClr val="000000"/>
                          </a:solidFill>
                          <a:latin typeface="Poppins"/>
                        </a:defRPr>
                      </a:pPr>
                      <a:r>
                        <a:t>          6.3. Other Vehicle Types</a:t>
                      </a:r>
                    </a:p>
                  </a:txBody>
                  <a:tcPr>
                    <a:noFill/>
                    <a:lnL>
                      <a:noFill/>
                    </a:lnL>
                    <a:lnR>
                      <a:noFill/>
                    </a:lnR>
                    <a:lnT>
                      <a:noFill/>
                    </a:lnT>
                    <a:lnB>
                      <a:noFill/>
                    </a:lnB>
                  </a:tcPr>
                </a:tc>
                <a:tc>
                  <a:txBody>
                    <a:bodyPr/>
                    <a:lstStyle/>
                    <a:p>
                      <a:pPr>
                        <a:defRPr sz="1100" b="0">
                          <a:solidFill>
                            <a:srgbClr val="000000"/>
                          </a:solidFill>
                          <a:latin typeface="Poppins"/>
                        </a:defRPr>
                      </a:pPr>
                      <a:r>
                        <a:t>          10.2. Goods Transportation</a:t>
                      </a:r>
                    </a:p>
                  </a:txBody>
                  <a:tcPr>
                    <a:noFill/>
                    <a:lnL>
                      <a:noFill/>
                    </a:lnL>
                    <a:lnR>
                      <a:noFill/>
                    </a:lnR>
                    <a:lnT>
                      <a:noFill/>
                    </a:lnT>
                    <a:lnB>
                      <a:noFill/>
                    </a:lnB>
                  </a:tcPr>
                </a:tc>
              </a:tr>
              <a:tr h="322729">
                <a:tc>
                  <a:txBody>
                    <a:bodyPr/>
                    <a:lstStyle/>
                    <a:p>
                      <a:pPr>
                        <a:defRPr sz="1100" b="1">
                          <a:solidFill>
                            <a:srgbClr val="7030A0"/>
                          </a:solidFill>
                          <a:latin typeface="Poppins"/>
                        </a:defRPr>
                      </a:pPr>
                      <a:r>
                        <a:t>7. Global Market of Computers Size by Autonomous Level (2019-2032)</a:t>
                      </a:r>
                    </a:p>
                  </a:txBody>
                  <a:tcPr>
                    <a:noFill/>
                    <a:lnL>
                      <a:noFill/>
                    </a:lnL>
                    <a:lnR>
                      <a:noFill/>
                    </a:lnR>
                    <a:lnT>
                      <a:noFill/>
                    </a:lnT>
                    <a:lnB>
                      <a:noFill/>
                    </a:lnB>
                  </a:tcPr>
                </a:tc>
                <a:tc>
                  <a:txBody>
                    <a:bodyPr/>
                    <a:lstStyle/>
                    <a:p>
                      <a:pPr>
                        <a:defRPr sz="1100" b="1">
                          <a:solidFill>
                            <a:srgbClr val="7030A0"/>
                          </a:solidFill>
                          <a:latin typeface="Poppins"/>
                        </a:defRPr>
                      </a:pPr>
                      <a:r>
                        <a:t>11. Global Market of Computers Size by Region (2019-2032)</a:t>
                      </a:r>
                    </a:p>
                  </a:txBody>
                  <a:tcPr>
                    <a:noFill/>
                    <a:lnL>
                      <a:noFill/>
                    </a:lnL>
                    <a:lnR>
                      <a:noFill/>
                    </a:lnR>
                    <a:lnT>
                      <a:noFill/>
                    </a:lnT>
                    <a:lnB>
                      <a:noFill/>
                    </a:lnB>
                  </a:tcPr>
                </a:tc>
              </a:tr>
              <a:tr h="322729">
                <a:tc>
                  <a:txBody>
                    <a:bodyPr/>
                    <a:lstStyle/>
                    <a:p>
                      <a:pPr>
                        <a:defRPr sz="1100" b="0">
                          <a:solidFill>
                            <a:srgbClr val="000000"/>
                          </a:solidFill>
                          <a:latin typeface="Poppins"/>
                        </a:defRPr>
                      </a:pPr>
                      <a:r>
                        <a:t>          7.1. Teleoperated</a:t>
                      </a:r>
                    </a:p>
                  </a:txBody>
                  <a:tcPr>
                    <a:noFill/>
                    <a:lnL>
                      <a:noFill/>
                    </a:lnL>
                    <a:lnR>
                      <a:noFill/>
                    </a:lnR>
                    <a:lnT>
                      <a:noFill/>
                    </a:lnT>
                    <a:lnB>
                      <a:noFill/>
                    </a:lnB>
                  </a:tcPr>
                </a:tc>
                <a:tc>
                  <a:txBody>
                    <a:bodyPr/>
                    <a:lstStyle/>
                    <a:p>
                      <a:pPr>
                        <a:defRPr sz="1100" b="0">
                          <a:solidFill>
                            <a:srgbClr val="000000"/>
                          </a:solidFill>
                          <a:latin typeface="Poppins"/>
                        </a:defRPr>
                      </a:pPr>
                      <a:r>
                        <a:t>          11.1. North America</a:t>
                      </a:r>
                    </a:p>
                  </a:txBody>
                  <a:tcPr>
                    <a:noFill/>
                    <a:lnL>
                      <a:noFill/>
                    </a:lnL>
                    <a:lnR>
                      <a:noFill/>
                    </a:lnR>
                    <a:lnT>
                      <a:noFill/>
                    </a:lnT>
                    <a:lnB>
                      <a:noFill/>
                    </a:lnB>
                  </a:tcPr>
                </a:tc>
              </a:tr>
              <a:tr h="322729">
                <a:tc>
                  <a:txBody>
                    <a:bodyPr/>
                    <a:lstStyle/>
                    <a:p>
                      <a:pPr>
                        <a:defRPr sz="1100" b="0">
                          <a:solidFill>
                            <a:srgbClr val="000000"/>
                          </a:solidFill>
                          <a:latin typeface="Poppins"/>
                        </a:defRPr>
                      </a:pPr>
                      <a:r>
                        <a:t>          7.2. Fully Autonomous</a:t>
                      </a:r>
                    </a:p>
                  </a:txBody>
                  <a:tcPr>
                    <a:noFill/>
                    <a:lnL>
                      <a:noFill/>
                    </a:lnL>
                    <a:lnR>
                      <a:noFill/>
                    </a:lnR>
                    <a:lnT>
                      <a:noFill/>
                    </a:lnT>
                    <a:lnB>
                      <a:noFill/>
                    </a:lnB>
                  </a:tcPr>
                </a:tc>
                <a:tc>
                  <a:txBody>
                    <a:bodyPr/>
                    <a:lstStyle/>
                    <a:p>
                      <a:pPr>
                        <a:defRPr sz="1100" b="0">
                          <a:solidFill>
                            <a:srgbClr val="000000"/>
                          </a:solidFill>
                          <a:latin typeface="Poppins"/>
                        </a:defRPr>
                      </a:pPr>
                      <a:r>
                        <a:t>          11.2. Europe</a:t>
                      </a:r>
                    </a:p>
                  </a:txBody>
                  <a:tcPr>
                    <a:noFill/>
                    <a:lnL>
                      <a:noFill/>
                    </a:lnL>
                    <a:lnR>
                      <a:noFill/>
                    </a:lnR>
                    <a:lnT>
                      <a:noFill/>
                    </a:lnT>
                    <a:lnB>
                      <a:noFill/>
                    </a:lnB>
                  </a:tcPr>
                </a:tc>
              </a:tr>
              <a:tr h="322729">
                <a:tc>
                  <a:txBody>
                    <a:bodyPr/>
                    <a:lstStyle/>
                    <a:p>
                      <a:pPr>
                        <a:defRPr sz="1100" b="1">
                          <a:solidFill>
                            <a:srgbClr val="7030A0"/>
                          </a:solidFill>
                          <a:latin typeface="Poppins"/>
                        </a:defRPr>
                      </a:pPr>
                      <a:r>
                        <a:t>8. Global Market of Computers Size by Component (2019-2032)</a:t>
                      </a:r>
                    </a:p>
                  </a:txBody>
                  <a:tcPr>
                    <a:noFill/>
                    <a:lnL>
                      <a:noFill/>
                    </a:lnL>
                    <a:lnR>
                      <a:noFill/>
                    </a:lnR>
                    <a:lnT>
                      <a:noFill/>
                    </a:lnT>
                    <a:lnB>
                      <a:noFill/>
                    </a:lnB>
                  </a:tcPr>
                </a:tc>
                <a:tc>
                  <a:txBody>
                    <a:bodyPr/>
                    <a:lstStyle/>
                    <a:p>
                      <a:pPr>
                        <a:defRPr sz="1100" b="0">
                          <a:solidFill>
                            <a:srgbClr val="000000"/>
                          </a:solidFill>
                          <a:latin typeface="Poppins"/>
                        </a:defRPr>
                      </a:pPr>
                      <a:r>
                        <a:t>          11.3. Asia-Pacific</a:t>
                      </a:r>
                    </a:p>
                  </a:txBody>
                  <a:tcPr>
                    <a:noFill/>
                    <a:lnL>
                      <a:noFill/>
                    </a:lnL>
                    <a:lnR>
                      <a:noFill/>
                    </a:lnR>
                    <a:lnT>
                      <a:noFill/>
                    </a:lnT>
                    <a:lnB>
                      <a:noFill/>
                    </a:lnB>
                  </a:tcPr>
                </a:tc>
              </a:tr>
              <a:tr h="322729">
                <a:tc>
                  <a:txBody>
                    <a:bodyPr/>
                    <a:lstStyle/>
                    <a:p>
                      <a:pPr>
                        <a:defRPr sz="1100" b="0">
                          <a:solidFill>
                            <a:srgbClr val="000000"/>
                          </a:solidFill>
                          <a:latin typeface="Poppins"/>
                        </a:defRPr>
                      </a:pPr>
                      <a:r>
                        <a:t>          8.1. Hardware</a:t>
                      </a:r>
                    </a:p>
                  </a:txBody>
                  <a:tcPr>
                    <a:noFill/>
                    <a:lnL>
                      <a:noFill/>
                    </a:lnL>
                    <a:lnR>
                      <a:noFill/>
                    </a:lnR>
                    <a:lnT>
                      <a:noFill/>
                    </a:lnT>
                    <a:lnB>
                      <a:noFill/>
                    </a:lnB>
                  </a:tcPr>
                </a:tc>
                <a:tc>
                  <a:txBody>
                    <a:bodyPr/>
                    <a:lstStyle/>
                    <a:p>
                      <a:pPr>
                        <a:defRPr sz="1100" b="0">
                          <a:solidFill>
                            <a:srgbClr val="000000"/>
                          </a:solidFill>
                          <a:latin typeface="Poppins"/>
                        </a:defRPr>
                      </a:pPr>
                      <a:r>
                        <a:t>          11.4. Latin America</a:t>
                      </a:r>
                    </a:p>
                  </a:txBody>
                  <a:tcPr>
                    <a:noFill/>
                    <a:lnL>
                      <a:noFill/>
                    </a:lnL>
                    <a:lnR>
                      <a:noFill/>
                    </a:lnR>
                    <a:lnT>
                      <a:noFill/>
                    </a:lnT>
                    <a:lnB>
                      <a:noFill/>
                    </a:lnB>
                  </a:tcPr>
                </a:tc>
              </a:tr>
              <a:tr h="322736">
                <a:tc>
                  <a:txBody>
                    <a:bodyPr/>
                    <a:lstStyle/>
                    <a:p>
                      <a:pPr>
                        <a:defRPr sz="1100" b="0">
                          <a:solidFill>
                            <a:srgbClr val="000000"/>
                          </a:solidFill>
                          <a:latin typeface="Poppins"/>
                        </a:defRPr>
                      </a:pPr>
                      <a:r>
                        <a:t>                    8.1.1. LiDAR Sensors</a:t>
                      </a:r>
                    </a:p>
                  </a:txBody>
                  <a:tcPr>
                    <a:noFill/>
                    <a:lnL>
                      <a:noFill/>
                    </a:lnL>
                    <a:lnR>
                      <a:noFill/>
                    </a:lnR>
                    <a:lnT>
                      <a:noFill/>
                    </a:lnT>
                    <a:lnB>
                      <a:noFill/>
                    </a:lnB>
                  </a:tcPr>
                </a:tc>
                <a:tc>
                  <a:txBody>
                    <a:bodyPr/>
                    <a:lstStyle/>
                    <a:p>
                      <a:pPr>
                        <a:defRPr sz="1100" b="0">
                          <a:solidFill>
                            <a:srgbClr val="000000"/>
                          </a:solidFill>
                          <a:latin typeface="Poppins"/>
                        </a:defRPr>
                      </a:pPr>
                      <a:r>
                        <a:t>          11.5. Middle East &amp; Africa</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1">
                          <a:solidFill>
                            <a:srgbClr val="7030A0"/>
                          </a:solidFill>
                          <a:latin typeface="Poppins"/>
                        </a:defRPr>
                      </a:pPr>
                      <a:r>
                        <a:t>12. Global Global Market of Computers Size by Region (2019-2032)</a:t>
                      </a:r>
                    </a:p>
                  </a:txBody>
                  <a:tcPr>
                    <a:noFill/>
                    <a:lnL>
                      <a:noFill/>
                    </a:lnL>
                    <a:lnR>
                      <a:noFill/>
                    </a:lnR>
                    <a:lnT>
                      <a:noFill/>
                    </a:lnT>
                    <a:lnB>
                      <a:noFill/>
                    </a:lnB>
                  </a:tcPr>
                </a:tc>
                <a:tc>
                  <a:txBody>
                    <a:bodyPr/>
                    <a:lstStyle/>
                    <a:p>
                      <a:pPr>
                        <a:defRPr sz="1100" b="0">
                          <a:solidFill>
                            <a:srgbClr val="000000"/>
                          </a:solidFill>
                          <a:latin typeface="Poppins"/>
                        </a:defRPr>
                      </a:pPr>
                      <a:r>
                        <a:t>          12.4. Latin America (By Vehicle Type, By Autonomous Level, By Component, By Service, By Application, By Region)</a:t>
                      </a:r>
                    </a:p>
                  </a:txBody>
                  <a:tcPr>
                    <a:noFill/>
                    <a:lnL>
                      <a:noFill/>
                    </a:lnL>
                    <a:lnR>
                      <a:noFill/>
                    </a:lnR>
                    <a:lnT>
                      <a:noFill/>
                    </a:lnT>
                    <a:lnB>
                      <a:noFill/>
                    </a:lnB>
                  </a:tcPr>
                </a:tc>
              </a:tr>
              <a:tr h="322729">
                <a:tc>
                  <a:txBody>
                    <a:bodyPr/>
                    <a:lstStyle/>
                    <a:p>
                      <a:pPr>
                        <a:defRPr sz="1100" b="0">
                          <a:solidFill>
                            <a:srgbClr val="000000"/>
                          </a:solidFill>
                          <a:latin typeface="Poppins"/>
                        </a:defRPr>
                      </a:pPr>
                      <a:r>
                        <a:t>          12.1. North America (By Vehicle Type, By Autonomous Level, By Component, By Service, By Application, By Region)</a:t>
                      </a:r>
                    </a:p>
                  </a:txBody>
                  <a:tcPr>
                    <a:noFill/>
                    <a:lnL>
                      <a:noFill/>
                    </a:lnL>
                    <a:lnR>
                      <a:noFill/>
                    </a:lnR>
                    <a:lnT>
                      <a:noFill/>
                    </a:lnT>
                    <a:lnB>
                      <a:noFill/>
                    </a:lnB>
                  </a:tcPr>
                </a:tc>
                <a:tc>
                  <a:txBody>
                    <a:bodyPr/>
                    <a:lstStyle/>
                    <a:p>
                      <a:pPr>
                        <a:defRPr sz="1100" b="0">
                          <a:solidFill>
                            <a:srgbClr val="000000"/>
                          </a:solidFill>
                          <a:latin typeface="Poppins"/>
                        </a:defRPr>
                      </a:pPr>
                      <a:r>
                        <a:t>                    12.4.1. Brazil</a:t>
                      </a:r>
                    </a:p>
                  </a:txBody>
                  <a:tcPr>
                    <a:noFill/>
                    <a:lnL>
                      <a:noFill/>
                    </a:lnL>
                    <a:lnR>
                      <a:noFill/>
                    </a:lnR>
                    <a:lnT>
                      <a:noFill/>
                    </a:lnT>
                    <a:lnB>
                      <a:noFill/>
                    </a:lnB>
                  </a:tcPr>
                </a:tc>
              </a:tr>
              <a:tr h="322729">
                <a:tc>
                  <a:txBody>
                    <a:bodyPr/>
                    <a:lstStyle/>
                    <a:p>
                      <a:pPr>
                        <a:defRPr sz="1100" b="0">
                          <a:solidFill>
                            <a:srgbClr val="000000"/>
                          </a:solidFill>
                          <a:latin typeface="Poppins"/>
                        </a:defRPr>
                      </a:pPr>
                      <a:r>
                        <a:t>                    12.1.1. US</a:t>
                      </a:r>
                    </a:p>
                  </a:txBody>
                  <a:tcPr>
                    <a:noFill/>
                    <a:lnL>
                      <a:noFill/>
                    </a:lnL>
                    <a:lnR>
                      <a:noFill/>
                    </a:lnR>
                    <a:lnT>
                      <a:noFill/>
                    </a:lnT>
                    <a:lnB>
                      <a:noFill/>
                    </a:lnB>
                  </a:tcPr>
                </a:tc>
                <a:tc>
                  <a:txBody>
                    <a:bodyPr/>
                    <a:lstStyle/>
                    <a:p>
                      <a:pPr>
                        <a:defRPr sz="1100" b="0">
                          <a:solidFill>
                            <a:srgbClr val="000000"/>
                          </a:solidFill>
                          <a:latin typeface="Poppins"/>
                        </a:defRPr>
                      </a:pPr>
                      <a:r>
                        <a:t>                    12.4.2. Mexico</a:t>
                      </a:r>
                    </a:p>
                  </a:txBody>
                  <a:tcPr>
                    <a:noFill/>
                    <a:lnL>
                      <a:noFill/>
                    </a:lnL>
                    <a:lnR>
                      <a:noFill/>
                    </a:lnR>
                    <a:lnT>
                      <a:noFill/>
                    </a:lnT>
                    <a:lnB>
                      <a:noFill/>
                    </a:lnB>
                  </a:tcPr>
                </a:tc>
              </a:tr>
              <a:tr h="322729">
                <a:tc>
                  <a:txBody>
                    <a:bodyPr/>
                    <a:lstStyle/>
                    <a:p>
                      <a:pPr>
                        <a:defRPr sz="1100" b="0">
                          <a:solidFill>
                            <a:srgbClr val="000000"/>
                          </a:solidFill>
                          <a:latin typeface="Poppins"/>
                        </a:defRPr>
                      </a:pPr>
                      <a:r>
                        <a:t>                    12.1.2. Canada</a:t>
                      </a:r>
                    </a:p>
                  </a:txBody>
                  <a:tcPr>
                    <a:noFill/>
                    <a:lnL>
                      <a:noFill/>
                    </a:lnL>
                    <a:lnR>
                      <a:noFill/>
                    </a:lnR>
                    <a:lnT>
                      <a:noFill/>
                    </a:lnT>
                    <a:lnB>
                      <a:noFill/>
                    </a:lnB>
                  </a:tcPr>
                </a:tc>
                <a:tc>
                  <a:txBody>
                    <a:bodyPr/>
                    <a:lstStyle/>
                    <a:p>
                      <a:pPr>
                        <a:defRPr sz="1100" b="0">
                          <a:solidFill>
                            <a:srgbClr val="000000"/>
                          </a:solidFill>
                          <a:latin typeface="Poppins"/>
                        </a:defRPr>
                      </a:pPr>
                      <a:r>
                        <a:t>                    12.4.3. Rest of Latin America</a:t>
                      </a:r>
                    </a:p>
                  </a:txBody>
                  <a:tcPr>
                    <a:noFill/>
                    <a:lnL>
                      <a:noFill/>
                    </a:lnL>
                    <a:lnR>
                      <a:noFill/>
                    </a:lnR>
                    <a:lnT>
                      <a:noFill/>
                    </a:lnT>
                    <a:lnB>
                      <a:noFill/>
                    </a:lnB>
                  </a:tcPr>
                </a:tc>
              </a:tr>
              <a:tr h="322729">
                <a:tc>
                  <a:txBody>
                    <a:bodyPr/>
                    <a:lstStyle/>
                    <a:p>
                      <a:pPr>
                        <a:defRPr sz="1100" b="0">
                          <a:solidFill>
                            <a:srgbClr val="000000"/>
                          </a:solidFill>
                          <a:latin typeface="Poppins"/>
                        </a:defRPr>
                      </a:pPr>
                      <a:r>
                        <a:t>          12.2. Europe (By Vehicle Type, By Autonomous Level, By Component, By Service, By Application, By Region)</a:t>
                      </a:r>
                    </a:p>
                  </a:txBody>
                  <a:tcPr>
                    <a:noFill/>
                    <a:lnL>
                      <a:noFill/>
                    </a:lnL>
                    <a:lnR>
                      <a:noFill/>
                    </a:lnR>
                    <a:lnT>
                      <a:noFill/>
                    </a:lnT>
                    <a:lnB>
                      <a:noFill/>
                    </a:lnB>
                  </a:tcPr>
                </a:tc>
                <a:tc>
                  <a:txBody>
                    <a:bodyPr/>
                    <a:lstStyle/>
                    <a:p>
                      <a:pPr>
                        <a:defRPr sz="1100" b="0">
                          <a:solidFill>
                            <a:srgbClr val="000000"/>
                          </a:solidFill>
                          <a:latin typeface="Poppins"/>
                        </a:defRPr>
                      </a:pPr>
                      <a:r>
                        <a:t>          12.5. Middle East &amp; Africa (By Vehicle Type, By Autonomous Level, By Component, By Service, By Application, By Region)</a:t>
                      </a:r>
                    </a:p>
                  </a:txBody>
                  <a:tcPr>
                    <a:noFill/>
                    <a:lnL>
                      <a:noFill/>
                    </a:lnL>
                    <a:lnR>
                      <a:noFill/>
                    </a:lnR>
                    <a:lnT>
                      <a:noFill/>
                    </a:lnT>
                    <a:lnB>
                      <a:noFill/>
                    </a:lnB>
                  </a:tcPr>
                </a:tc>
              </a:tr>
              <a:tr h="322729">
                <a:tc>
                  <a:txBody>
                    <a:bodyPr/>
                    <a:lstStyle/>
                    <a:p>
                      <a:pPr>
                        <a:defRPr sz="1100" b="0">
                          <a:solidFill>
                            <a:srgbClr val="000000"/>
                          </a:solidFill>
                          <a:latin typeface="Poppins"/>
                        </a:defRPr>
                      </a:pPr>
                      <a:r>
                        <a:t>                    12.2.1. UK</a:t>
                      </a:r>
                    </a:p>
                  </a:txBody>
                  <a:tcPr>
                    <a:noFill/>
                    <a:lnL>
                      <a:noFill/>
                    </a:lnL>
                    <a:lnR>
                      <a:noFill/>
                    </a:lnR>
                    <a:lnT>
                      <a:noFill/>
                    </a:lnT>
                    <a:lnB>
                      <a:noFill/>
                    </a:lnB>
                  </a:tcPr>
                </a:tc>
                <a:tc>
                  <a:txBody>
                    <a:bodyPr/>
                    <a:lstStyle/>
                    <a:p>
                      <a:pPr>
                        <a:defRPr sz="1100" b="0">
                          <a:solidFill>
                            <a:srgbClr val="000000"/>
                          </a:solidFill>
                          <a:latin typeface="Poppins"/>
                        </a:defRPr>
                      </a:pPr>
                      <a:r>
                        <a:t>                    12.5.1. GCC Countries</a:t>
                      </a:r>
                    </a:p>
                  </a:txBody>
                  <a:tcPr>
                    <a:noFill/>
                    <a:lnL>
                      <a:noFill/>
                    </a:lnL>
                    <a:lnR>
                      <a:noFill/>
                    </a:lnR>
                    <a:lnT>
                      <a:noFill/>
                    </a:lnT>
                    <a:lnB>
                      <a:noFill/>
                    </a:lnB>
                  </a:tcPr>
                </a:tc>
              </a:tr>
              <a:tr h="322729">
                <a:tc>
                  <a:txBody>
                    <a:bodyPr/>
                    <a:lstStyle/>
                    <a:p>
                      <a:pPr>
                        <a:defRPr sz="1100" b="0">
                          <a:solidFill>
                            <a:srgbClr val="000000"/>
                          </a:solidFill>
                          <a:latin typeface="Poppins"/>
                        </a:defRPr>
                      </a:pPr>
                      <a:r>
                        <a:t>                    12.2.2. Germany</a:t>
                      </a:r>
                    </a:p>
                  </a:txBody>
                  <a:tcPr>
                    <a:noFill/>
                    <a:lnL>
                      <a:noFill/>
                    </a:lnL>
                    <a:lnR>
                      <a:noFill/>
                    </a:lnR>
                    <a:lnT>
                      <a:noFill/>
                    </a:lnT>
                    <a:lnB>
                      <a:noFill/>
                    </a:lnB>
                  </a:tcPr>
                </a:tc>
                <a:tc>
                  <a:txBody>
                    <a:bodyPr/>
                    <a:lstStyle/>
                    <a:p>
                      <a:pPr>
                        <a:defRPr sz="1100" b="0">
                          <a:solidFill>
                            <a:srgbClr val="000000"/>
                          </a:solidFill>
                          <a:latin typeface="Poppins"/>
                        </a:defRPr>
                      </a:pPr>
                      <a:r>
                        <a:t>                    12.5.2. South Africa</a:t>
                      </a:r>
                    </a:p>
                  </a:txBody>
                  <a:tcPr>
                    <a:noFill/>
                    <a:lnL>
                      <a:noFill/>
                    </a:lnL>
                    <a:lnR>
                      <a:noFill/>
                    </a:lnR>
                    <a:lnT>
                      <a:noFill/>
                    </a:lnT>
                    <a:lnB>
                      <a:noFill/>
                    </a:lnB>
                  </a:tcPr>
                </a:tc>
              </a:tr>
              <a:tr h="322729">
                <a:tc>
                  <a:txBody>
                    <a:bodyPr/>
                    <a:lstStyle/>
                    <a:p>
                      <a:pPr>
                        <a:defRPr sz="1100" b="0">
                          <a:solidFill>
                            <a:srgbClr val="000000"/>
                          </a:solidFill>
                          <a:latin typeface="Poppins"/>
                        </a:defRPr>
                      </a:pPr>
                      <a:r>
                        <a:t>                    12.2.3. Spain</a:t>
                      </a:r>
                    </a:p>
                  </a:txBody>
                  <a:tcPr>
                    <a:noFill/>
                    <a:lnL>
                      <a:noFill/>
                    </a:lnL>
                    <a:lnR>
                      <a:noFill/>
                    </a:lnR>
                    <a:lnT>
                      <a:noFill/>
                    </a:lnT>
                    <a:lnB>
                      <a:noFill/>
                    </a:lnB>
                  </a:tcPr>
                </a:tc>
                <a:tc>
                  <a:txBody>
                    <a:bodyPr/>
                    <a:lstStyle/>
                    <a:p>
                      <a:pPr>
                        <a:defRPr sz="1100" b="0">
                          <a:solidFill>
                            <a:srgbClr val="000000"/>
                          </a:solidFill>
                          <a:latin typeface="Poppins"/>
                        </a:defRPr>
                      </a:pPr>
                      <a:r>
                        <a:t>                    12.5.3. Rest of Middle East &amp; Africa</a:t>
                      </a:r>
                    </a:p>
                  </a:txBody>
                  <a:tcPr>
                    <a:noFill/>
                    <a:lnL>
                      <a:noFill/>
                    </a:lnL>
                    <a:lnR>
                      <a:noFill/>
                    </a:lnR>
                    <a:lnT>
                      <a:noFill/>
                    </a:lnT>
                    <a:lnB>
                      <a:noFill/>
                    </a:lnB>
                  </a:tcPr>
                </a:tc>
              </a:tr>
              <a:tr h="322729">
                <a:tc>
                  <a:txBody>
                    <a:bodyPr/>
                    <a:lstStyle/>
                    <a:p>
                      <a:pPr>
                        <a:defRPr sz="1100" b="0">
                          <a:solidFill>
                            <a:srgbClr val="000000"/>
                          </a:solidFill>
                          <a:latin typeface="Poppins"/>
                        </a:defRPr>
                      </a:pPr>
                      <a:r>
                        <a:t>                    12.2.4. France</a:t>
                      </a:r>
                    </a:p>
                  </a:txBody>
                  <a:tcPr>
                    <a:noFill/>
                    <a:lnL>
                      <a:noFill/>
                    </a:lnL>
                    <a:lnR>
                      <a:noFill/>
                    </a:lnR>
                    <a:lnT>
                      <a:noFill/>
                    </a:lnT>
                    <a:lnB>
                      <a:noFill/>
                    </a:lnB>
                  </a:tcPr>
                </a:tc>
                <a:tc>
                  <a:txBody>
                    <a:bodyPr/>
                    <a:lstStyle/>
                    <a:p>
                      <a:pPr>
                        <a:defRPr sz="1100" b="1">
                          <a:solidFill>
                            <a:srgbClr val="7030A0"/>
                          </a:solidFill>
                          <a:latin typeface="Poppins"/>
                        </a:defRPr>
                      </a:pPr>
                      <a:r>
                        <a:t>13. Competitive Landscape</a:t>
                      </a:r>
                    </a:p>
                  </a:txBody>
                  <a:tcPr>
                    <a:noFill/>
                    <a:lnL>
                      <a:noFill/>
                    </a:lnL>
                    <a:lnR>
                      <a:noFill/>
                    </a:lnR>
                    <a:lnT>
                      <a:noFill/>
                    </a:lnT>
                    <a:lnB>
                      <a:noFill/>
                    </a:lnB>
                  </a:tcPr>
                </a:tc>
              </a:tr>
              <a:tr h="322729">
                <a:tc>
                  <a:txBody>
                    <a:bodyPr/>
                    <a:lstStyle/>
                    <a:p>
                      <a:pPr>
                        <a:defRPr sz="1100" b="0">
                          <a:solidFill>
                            <a:srgbClr val="000000"/>
                          </a:solidFill>
                          <a:latin typeface="Poppins"/>
                        </a:defRPr>
                      </a:pPr>
                      <a:r>
                        <a:t>                    12.2.5. Italy</a:t>
                      </a:r>
                    </a:p>
                  </a:txBody>
                  <a:tcPr>
                    <a:noFill/>
                    <a:lnL>
                      <a:noFill/>
                    </a:lnL>
                    <a:lnR>
                      <a:noFill/>
                    </a:lnR>
                    <a:lnT>
                      <a:noFill/>
                    </a:lnT>
                    <a:lnB>
                      <a:noFill/>
                    </a:lnB>
                  </a:tcPr>
                </a:tc>
                <a:tc>
                  <a:txBody>
                    <a:bodyPr/>
                    <a:lstStyle/>
                    <a:p>
                      <a:pPr>
                        <a:defRPr sz="1100" b="0">
                          <a:solidFill>
                            <a:srgbClr val="000000"/>
                          </a:solidFill>
                          <a:latin typeface="Poppins"/>
                        </a:defRPr>
                      </a:pPr>
                      <a:r>
                        <a:t>          13.1. Competitive Dashboard</a:t>
                      </a:r>
                    </a:p>
                  </a:txBody>
                  <a:tcPr>
                    <a:noFill/>
                    <a:lnL>
                      <a:noFill/>
                    </a:lnL>
                    <a:lnR>
                      <a:noFill/>
                    </a:lnR>
                    <a:lnT>
                      <a:noFill/>
                    </a:lnT>
                    <a:lnB>
                      <a:noFill/>
                    </a:lnB>
                  </a:tcPr>
                </a:tc>
              </a:tr>
              <a:tr h="322729">
                <a:tc>
                  <a:txBody>
                    <a:bodyPr/>
                    <a:lstStyle/>
                    <a:p>
                      <a:pPr>
                        <a:defRPr sz="1100" b="0">
                          <a:solidFill>
                            <a:srgbClr val="000000"/>
                          </a:solidFill>
                          <a:latin typeface="Poppins"/>
                        </a:defRPr>
                      </a:pPr>
                      <a:r>
                        <a:t>                    12.2.6. Rest of Europe</a:t>
                      </a:r>
                    </a:p>
                  </a:txBody>
                  <a:tcPr>
                    <a:noFill/>
                    <a:lnL>
                      <a:noFill/>
                    </a:lnL>
                    <a:lnR>
                      <a:noFill/>
                    </a:lnR>
                    <a:lnT>
                      <a:noFill/>
                    </a:lnT>
                    <a:lnB>
                      <a:noFill/>
                    </a:lnB>
                  </a:tcPr>
                </a:tc>
                <a:tc>
                  <a:txBody>
                    <a:bodyPr/>
                    <a:lstStyle/>
                    <a:p>
                      <a:pPr>
                        <a:defRPr sz="1100" b="0">
                          <a:solidFill>
                            <a:srgbClr val="000000"/>
                          </a:solidFill>
                          <a:latin typeface="Poppins"/>
                        </a:defRPr>
                      </a:pPr>
                      <a:r>
                        <a:t>          13.2. Market Positioning of Key Players, 2024</a:t>
                      </a:r>
                    </a:p>
                  </a:txBody>
                  <a:tcPr>
                    <a:noFill/>
                    <a:lnL>
                      <a:noFill/>
                    </a:lnL>
                    <a:lnR>
                      <a:noFill/>
                    </a:lnR>
                    <a:lnT>
                      <a:noFill/>
                    </a:lnT>
                    <a:lnB>
                      <a:noFill/>
                    </a:lnB>
                  </a:tcPr>
                </a:tc>
              </a:tr>
              <a:tr h="322729">
                <a:tc>
                  <a:txBody>
                    <a:bodyPr/>
                    <a:lstStyle/>
                    <a:p>
                      <a:pPr>
                        <a:defRPr sz="1100" b="0">
                          <a:solidFill>
                            <a:srgbClr val="000000"/>
                          </a:solidFill>
                          <a:latin typeface="Poppins"/>
                        </a:defRPr>
                      </a:pPr>
                      <a:r>
                        <a:t>          12.3. Asia-Pacific (By Vehicle Type, By Autonomous Level, By Component, By Service, By Application, By Region)</a:t>
                      </a:r>
                    </a:p>
                  </a:txBody>
                  <a:tcPr>
                    <a:noFill/>
                    <a:lnL>
                      <a:noFill/>
                    </a:lnL>
                    <a:lnR>
                      <a:noFill/>
                    </a:lnR>
                    <a:lnT>
                      <a:noFill/>
                    </a:lnT>
                    <a:lnB>
                      <a:noFill/>
                    </a:lnB>
                  </a:tcPr>
                </a:tc>
                <a:tc>
                  <a:txBody>
                    <a:bodyPr/>
                    <a:lstStyle/>
                    <a:p>
                      <a:pPr>
                        <a:defRPr sz="1100" b="0">
                          <a:solidFill>
                            <a:srgbClr val="000000"/>
                          </a:solidFill>
                          <a:latin typeface="Poppins"/>
                        </a:defRPr>
                      </a:pPr>
                      <a:r>
                        <a:t>          13.3. Strategies Adopted by Key Market Players</a:t>
                      </a:r>
                    </a:p>
                  </a:txBody>
                  <a:tcPr>
                    <a:noFill/>
                    <a:lnL>
                      <a:noFill/>
                    </a:lnL>
                    <a:lnR>
                      <a:noFill/>
                    </a:lnR>
                    <a:lnT>
                      <a:noFill/>
                    </a:lnT>
                    <a:lnB>
                      <a:noFill/>
                    </a:lnB>
                  </a:tcPr>
                </a:tc>
              </a:tr>
              <a:tr h="322729">
                <a:tc>
                  <a:txBody>
                    <a:bodyPr/>
                    <a:lstStyle/>
                    <a:p>
                      <a:pPr>
                        <a:defRPr sz="1100" b="0">
                          <a:solidFill>
                            <a:srgbClr val="000000"/>
                          </a:solidFill>
                          <a:latin typeface="Poppins"/>
                        </a:defRPr>
                      </a:pPr>
                      <a:r>
                        <a:t>                    12.3.1. China</a:t>
                      </a:r>
                    </a:p>
                  </a:txBody>
                  <a:tcPr>
                    <a:noFill/>
                    <a:lnL>
                      <a:noFill/>
                    </a:lnL>
                    <a:lnR>
                      <a:noFill/>
                    </a:lnR>
                    <a:lnT>
                      <a:noFill/>
                    </a:lnT>
                    <a:lnB>
                      <a:noFill/>
                    </a:lnB>
                  </a:tcPr>
                </a:tc>
                <a:tc>
                  <a:txBody>
                    <a:bodyPr/>
                    <a:lstStyle/>
                    <a:p>
                      <a:pPr>
                        <a:defRPr sz="1100" b="0">
                          <a:solidFill>
                            <a:srgbClr val="000000"/>
                          </a:solidFill>
                          <a:latin typeface="Poppins"/>
                        </a:defRPr>
                      </a:pPr>
                      <a:r>
                        <a:t>          13.4. Recent Developments in the Market</a:t>
                      </a:r>
                    </a:p>
                  </a:txBody>
                  <a:tcPr>
                    <a:noFill/>
                    <a:lnL>
                      <a:noFill/>
                    </a:lnL>
                    <a:lnR>
                      <a:noFill/>
                    </a:lnR>
                    <a:lnT>
                      <a:noFill/>
                    </a:lnT>
                    <a:lnB>
                      <a:noFill/>
                    </a:lnB>
                  </a:tcPr>
                </a:tc>
              </a:tr>
              <a:tr h="322729">
                <a:tc>
                  <a:txBody>
                    <a:bodyPr/>
                    <a:lstStyle/>
                    <a:p>
                      <a:pPr>
                        <a:defRPr sz="1100" b="0">
                          <a:solidFill>
                            <a:srgbClr val="000000"/>
                          </a:solidFill>
                          <a:latin typeface="Poppins"/>
                        </a:defRPr>
                      </a:pPr>
                      <a:r>
                        <a:t>                    12.3.2. India</a:t>
                      </a:r>
                    </a:p>
                  </a:txBody>
                  <a:tcPr>
                    <a:noFill/>
                    <a:lnL>
                      <a:noFill/>
                    </a:lnL>
                    <a:lnR>
                      <a:noFill/>
                    </a:lnR>
                    <a:lnT>
                      <a:noFill/>
                    </a:lnT>
                    <a:lnB>
                      <a:noFill/>
                    </a:lnB>
                  </a:tcPr>
                </a:tc>
                <a:tc>
                  <a:txBody>
                    <a:bodyPr/>
                    <a:lstStyle/>
                    <a:p>
                      <a:pPr>
                        <a:defRPr sz="1100" b="0">
                          <a:solidFill>
                            <a:srgbClr val="000000"/>
                          </a:solidFill>
                          <a:latin typeface="Poppins"/>
                        </a:defRPr>
                      </a:pPr>
                      <a:r>
                        <a:t>          13.5. Company Market Share Analysis, 2024</a:t>
                      </a:r>
                    </a:p>
                  </a:txBody>
                  <a:tcPr>
                    <a:noFill/>
                    <a:lnL>
                      <a:noFill/>
                    </a:lnL>
                    <a:lnR>
                      <a:noFill/>
                    </a:lnR>
                    <a:lnT>
                      <a:noFill/>
                    </a:lnT>
                    <a:lnB>
                      <a:noFill/>
                    </a:lnB>
                  </a:tcPr>
                </a:tc>
              </a:tr>
              <a:tr h="322729">
                <a:tc>
                  <a:txBody>
                    <a:bodyPr/>
                    <a:lstStyle/>
                    <a:p>
                      <a:pPr>
                        <a:defRPr sz="1100" b="0">
                          <a:solidFill>
                            <a:srgbClr val="000000"/>
                          </a:solidFill>
                          <a:latin typeface="Poppins"/>
                        </a:defRPr>
                      </a:pPr>
                      <a:r>
                        <a:t>                    12.3.3. Japan</a:t>
                      </a:r>
                    </a:p>
                  </a:txBody>
                  <a:tcPr>
                    <a:noFill/>
                    <a:lnL>
                      <a:noFill/>
                    </a:lnL>
                    <a:lnR>
                      <a:noFill/>
                    </a:lnR>
                    <a:lnT>
                      <a:noFill/>
                    </a:lnT>
                    <a:lnB>
                      <a:noFill/>
                    </a:lnB>
                  </a:tcPr>
                </a:tc>
                <a:tc>
                  <a:txBody>
                    <a:bodyPr/>
                    <a:lstStyle/>
                    <a:p>
                      <a:pPr>
                        <a:defRPr sz="1100" b="1">
                          <a:solidFill>
                            <a:srgbClr val="7030A0"/>
                          </a:solidFill>
                          <a:latin typeface="Poppins"/>
                        </a:defRPr>
                      </a:pPr>
                      <a:r>
                        <a:t>14. Key Company Profiles</a:t>
                      </a:r>
                    </a:p>
                  </a:txBody>
                  <a:tcPr>
                    <a:noFill/>
                    <a:lnL>
                      <a:noFill/>
                    </a:lnL>
                    <a:lnR>
                      <a:noFill/>
                    </a:lnR>
                    <a:lnT>
                      <a:noFill/>
                    </a:lnT>
                    <a:lnB>
                      <a:noFill/>
                    </a:lnB>
                  </a:tcPr>
                </a:tc>
              </a:tr>
              <a:tr h="322729">
                <a:tc>
                  <a:txBody>
                    <a:bodyPr/>
                    <a:lstStyle/>
                    <a:p>
                      <a:pPr>
                        <a:defRPr sz="1100" b="0">
                          <a:solidFill>
                            <a:srgbClr val="000000"/>
                          </a:solidFill>
                          <a:latin typeface="Poppins"/>
                        </a:defRPr>
                      </a:pPr>
                      <a:r>
                        <a:t>                    12.3.4. South Korea</a:t>
                      </a:r>
                    </a:p>
                  </a:txBody>
                  <a:tcPr>
                    <a:noFill/>
                    <a:lnL>
                      <a:noFill/>
                    </a:lnL>
                    <a:lnR>
                      <a:noFill/>
                    </a:lnR>
                    <a:lnT>
                      <a:noFill/>
                    </a:lnT>
                    <a:lnB>
                      <a:noFill/>
                    </a:lnB>
                  </a:tcPr>
                </a:tc>
                <a:tc>
                  <a:txBody>
                    <a:bodyPr/>
                    <a:lstStyle/>
                    <a:p>
                      <a:pPr>
                        <a:defRPr sz="1100" b="0">
                          <a:solidFill>
                            <a:srgbClr val="000000"/>
                          </a:solidFill>
                          <a:latin typeface="Poppins"/>
                        </a:defRPr>
                      </a:pPr>
                      <a:r>
                        <a:t>          14.1. Apple Inc.</a:t>
                      </a:r>
                    </a:p>
                  </a:txBody>
                  <a:tcPr>
                    <a:noFill/>
                    <a:lnL>
                      <a:noFill/>
                    </a:lnL>
                    <a:lnR>
                      <a:noFill/>
                    </a:lnR>
                    <a:lnT>
                      <a:noFill/>
                    </a:lnT>
                    <a:lnB>
                      <a:noFill/>
                    </a:lnB>
                  </a:tcPr>
                </a:tc>
              </a:tr>
              <a:tr h="322736">
                <a:tc>
                  <a:txBody>
                    <a:bodyPr/>
                    <a:lstStyle/>
                    <a:p>
                      <a:pPr>
                        <a:defRPr sz="1100" b="0">
                          <a:solidFill>
                            <a:srgbClr val="000000"/>
                          </a:solidFill>
                          <a:latin typeface="Poppins"/>
                        </a:defRPr>
                      </a:pPr>
                      <a:r>
                        <a:t>                    12.3.5. Rest of Asia Pacific</a:t>
                      </a:r>
                    </a:p>
                  </a:txBody>
                  <a:tcPr>
                    <a:noFill/>
                    <a:lnL>
                      <a:noFill/>
                    </a:lnL>
                    <a:lnR>
                      <a:noFill/>
                    </a:lnR>
                    <a:lnT>
                      <a:noFill/>
                    </a:lnT>
                    <a:lnB>
                      <a:noFill/>
                    </a:lnB>
                  </a:tcPr>
                </a:tc>
                <a:tc>
                  <a:txBody>
                    <a:bodyPr/>
                    <a:lstStyle/>
                    <a:p>
                      <a:pPr>
                        <a:defRPr sz="1100" b="0">
                          <a:solidFill>
                            <a:srgbClr val="000000"/>
                          </a:solidFill>
                          <a:latin typeface="Poppins"/>
                        </a:defRPr>
                      </a:pPr>
                      <a:r>
                        <a:t>                    14.1.1. Company Overview</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14.1.2. Product Portfolio Overview</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14.1.3. Financial Overview</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14.1.4. Key Developments</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900" b="0">
                          <a:solidFill>
                            <a:srgbClr val="000000"/>
                          </a:solidFill>
                          <a:latin typeface="P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14.3. Alphabet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14.4. Amazon.com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14.5. Tesla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900" b="0">
                          <a:solidFill>
                            <a:srgbClr val="000000"/>
                          </a:solidFill>
                          <a:latin typeface="Poppins"/>
                        </a:defRPr>
                      </a:pPr>
                      <a:r>
                        <a:t>Note : The list of companies mentioned are for indication purpose and are subject to change over the due course of the research</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1">
                          <a:solidFill>
                            <a:srgbClr val="7030A0"/>
                          </a:solidFill>
                          <a:latin typeface="Poppins"/>
                        </a:defRPr>
                      </a:pPr>
                      <a:r>
                        <a:t>15.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3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14327</TotalTime>
  <Words>2493</Words>
  <Application>Microsoft Office PowerPoint</Application>
  <PresentationFormat>Widescreen</PresentationFormat>
  <Paragraphs>494</Paragraphs>
  <Slides>42</Slides>
  <Notes>13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42</vt:i4>
      </vt:variant>
    </vt:vector>
  </HeadingPairs>
  <TitlesOfParts>
    <vt:vector size="57"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DYNAMICS &amp; OUTLOOK </vt:lpstr>
      <vt:lpstr>MARKET DYNAMICS &amp; OUTLOOK </vt:lpstr>
      <vt:lpstr>MARKET DYNAMICS &amp; OUTLOOK : MARKET DRIVERS &amp; OPPORTUNITIES (1/X) </vt:lpstr>
      <vt:lpstr>MARKET DYNAMICS &amp; OUTLOOK : MARKET DRIVERS &amp; OPPORTUNITIES (2/X) </vt:lpstr>
      <vt:lpstr>MARKET DYNAMICS &amp; OUTLOOK : MARKET RESTRAINTS &amp; CHALLENGES [1/X]</vt:lpstr>
      <vt:lpstr>MARKET DYNAMICS &amp; OUTLOOK</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LANDSCAPE Competitive Dashboard Market Positioning of Key Players, 2024 Strategies Adopted By Key Market Players Recent Development  Market Share Analysis, 2024</vt:lpstr>
      <vt:lpstr>COMPETITIVE LANDSCAPE</vt:lpstr>
      <vt:lpstr>COMPETITIVE DASHBOARD</vt:lpstr>
      <vt:lpstr>COMPANY PROFILES</vt:lpstr>
      <vt:lpstr>{{company}} - COMPANY OVERVIEW</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131</cp:revision>
  <dcterms:created xsi:type="dcterms:W3CDTF">2024-08-12T13:13:25Z</dcterms:created>
  <dcterms:modified xsi:type="dcterms:W3CDTF">2025-09-18T16:14:32Z</dcterms:modified>
</cp:coreProperties>
</file>